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2" r:id="rId1"/>
  </p:sldMasterIdLst>
  <p:notesMasterIdLst>
    <p:notesMasterId r:id="rId56"/>
  </p:notesMasterIdLst>
  <p:handoutMasterIdLst>
    <p:handoutMasterId r:id="rId57"/>
  </p:handoutMasterIdLst>
  <p:sldIdLst>
    <p:sldId id="389" r:id="rId2"/>
    <p:sldId id="257" r:id="rId3"/>
    <p:sldId id="316" r:id="rId4"/>
    <p:sldId id="381" r:id="rId5"/>
    <p:sldId id="489" r:id="rId6"/>
    <p:sldId id="362" r:id="rId7"/>
    <p:sldId id="490" r:id="rId8"/>
    <p:sldId id="392" r:id="rId9"/>
    <p:sldId id="368" r:id="rId10"/>
    <p:sldId id="491" r:id="rId11"/>
    <p:sldId id="492" r:id="rId12"/>
    <p:sldId id="393" r:id="rId13"/>
    <p:sldId id="493" r:id="rId14"/>
    <p:sldId id="494" r:id="rId15"/>
    <p:sldId id="495" r:id="rId16"/>
    <p:sldId id="496" r:id="rId17"/>
    <p:sldId id="497" r:id="rId18"/>
    <p:sldId id="498" r:id="rId19"/>
    <p:sldId id="448" r:id="rId20"/>
    <p:sldId id="454" r:id="rId21"/>
    <p:sldId id="446" r:id="rId22"/>
    <p:sldId id="447" r:id="rId23"/>
    <p:sldId id="477" r:id="rId24"/>
    <p:sldId id="500" r:id="rId25"/>
    <p:sldId id="501" r:id="rId26"/>
    <p:sldId id="502" r:id="rId27"/>
    <p:sldId id="503" r:id="rId28"/>
    <p:sldId id="462" r:id="rId29"/>
    <p:sldId id="463" r:id="rId30"/>
    <p:sldId id="504" r:id="rId31"/>
    <p:sldId id="505" r:id="rId32"/>
    <p:sldId id="507" r:id="rId33"/>
    <p:sldId id="465" r:id="rId34"/>
    <p:sldId id="466" r:id="rId35"/>
    <p:sldId id="468" r:id="rId36"/>
    <p:sldId id="470" r:id="rId37"/>
    <p:sldId id="469" r:id="rId38"/>
    <p:sldId id="471" r:id="rId39"/>
    <p:sldId id="472" r:id="rId40"/>
    <p:sldId id="473" r:id="rId41"/>
    <p:sldId id="474" r:id="rId42"/>
    <p:sldId id="475" r:id="rId43"/>
    <p:sldId id="508" r:id="rId44"/>
    <p:sldId id="509" r:id="rId45"/>
    <p:sldId id="480" r:id="rId46"/>
    <p:sldId id="481" r:id="rId47"/>
    <p:sldId id="482" r:id="rId48"/>
    <p:sldId id="483" r:id="rId49"/>
    <p:sldId id="485" r:id="rId50"/>
    <p:sldId id="486" r:id="rId51"/>
    <p:sldId id="510" r:id="rId52"/>
    <p:sldId id="511" r:id="rId53"/>
    <p:sldId id="487" r:id="rId54"/>
    <p:sldId id="488" r:id="rId5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FFCC00"/>
    <a:srgbClr val="9933FF"/>
    <a:srgbClr val="DDDDDD"/>
    <a:srgbClr val="014737"/>
    <a:srgbClr val="6B9A7B"/>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10" autoAdjust="0"/>
  </p:normalViewPr>
  <p:slideViewPr>
    <p:cSldViewPr>
      <p:cViewPr varScale="1">
        <p:scale>
          <a:sx n="67" d="100"/>
          <a:sy n="67" d="100"/>
        </p:scale>
        <p:origin x="-70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2"/>
    </p:cViewPr>
  </p:sorterViewPr>
  <p:notesViewPr>
    <p:cSldViewPr>
      <p:cViewPr varScale="1">
        <p:scale>
          <a:sx n="57" d="100"/>
          <a:sy n="57" d="100"/>
        </p:scale>
        <p:origin x="-11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7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15565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US"/>
          </a:p>
        </p:txBody>
      </p:sp>
      <p:sp>
        <p:nvSpPr>
          <p:cNvPr id="4915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565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565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15565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3E697F65-D302-4EF8-842A-2BD2D30FC884}" type="slidenum">
              <a:rPr lang="en-US"/>
              <a:pPr>
                <a:defRPr/>
              </a:pPr>
              <a:t>‹#›</a:t>
            </a:fld>
            <a:endParaRPr lang="en-US"/>
          </a:p>
        </p:txBody>
      </p:sp>
    </p:spTree>
    <p:extLst>
      <p:ext uri="{BB962C8B-B14F-4D97-AF65-F5344CB8AC3E}">
        <p14:creationId xmlns:p14="http://schemas.microsoft.com/office/powerpoint/2010/main" val="2610932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9D45A12F-363C-4709-8160-5CDC206BACC8}" type="slidenum">
              <a:rPr lang="en-US"/>
              <a:pPr/>
              <a:t>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p:spPr>
        <p:txBody>
          <a:bodyPr/>
          <a:lstStyle/>
          <a:p>
            <a:r>
              <a:rPr lang="en-US" smtClean="0"/>
              <a:t>Figure 1-7</a:t>
            </a:r>
          </a:p>
        </p:txBody>
      </p:sp>
      <p:sp>
        <p:nvSpPr>
          <p:cNvPr id="57348" name="Slide Number Placeholder 3"/>
          <p:cNvSpPr>
            <a:spLocks noGrp="1"/>
          </p:cNvSpPr>
          <p:nvPr>
            <p:ph type="sldNum" sz="quarter" idx="5"/>
          </p:nvPr>
        </p:nvSpPr>
        <p:spPr>
          <a:noFill/>
        </p:spPr>
        <p:txBody>
          <a:bodyPr/>
          <a:lstStyle/>
          <a:p>
            <a:fld id="{95051048-F63D-4EDB-9A7C-4B1EF53E6164}" type="slidenum">
              <a:rPr lang="en-US"/>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4926F3B1-9428-4BE2-9F36-1D916A0C087C}"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F75AD9CB-0BBC-4819-9A83-E4FE3CADF644}"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4926F3B1-9428-4BE2-9F36-1D916A0C087C}" type="slidenum">
              <a:rPr lang="en-US"/>
              <a:pPr/>
              <a:t>53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F75AD9CB-0BBC-4819-9A83-E4FE3CADF644}" type="slidenum">
              <a:rPr lang="en-US"/>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08139ABB-5223-429A-8B07-9AFE36D372C0}"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08139ABB-5223-429A-8B07-9AFE36D372C0}"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97E61543-CA5D-44F0-A9DC-4AF258B5DE5A}"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9B8206E8-F9DA-4927-B42E-3509EE93DD0B}"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697F65-D302-4EF8-842A-2BD2D30FC884}"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August 09, 2012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August 09, 2012</a:t>
            </a:fld>
            <a:endParaRPr lang="en-US"/>
          </a:p>
        </p:txBody>
      </p:sp>
      <p:sp>
        <p:nvSpPr>
          <p:cNvPr id="5" name="Footer Placeholder 4"/>
          <p:cNvSpPr>
            <a:spLocks noGrp="1"/>
          </p:cNvSpPr>
          <p:nvPr>
            <p:ph type="ftr" sz="quarter" idx="11"/>
          </p:nvPr>
        </p:nvSpPr>
        <p:spPr/>
        <p:txBody>
          <a:bodyPr/>
          <a:lstStyle/>
          <a:p>
            <a:pPr>
              <a:defRPr/>
            </a:pPr>
            <a:r>
              <a:rPr lang="en-US" smtClean="0"/>
              <a:t>Chapter 1: Integrating Educational Technology into the Curriculum</a:t>
            </a:r>
            <a:endParaRPr lang="en-US"/>
          </a:p>
        </p:txBody>
      </p:sp>
      <p:sp>
        <p:nvSpPr>
          <p:cNvPr id="6" name="Slide Number Placeholder 5"/>
          <p:cNvSpPr>
            <a:spLocks noGrp="1"/>
          </p:cNvSpPr>
          <p:nvPr>
            <p:ph type="sldNum" sz="quarter" idx="12"/>
          </p:nvPr>
        </p:nvSpPr>
        <p:spPr/>
        <p:txBody>
          <a:bodyPr/>
          <a:lstStyle/>
          <a:p>
            <a:pPr>
              <a:defRPr/>
            </a:pPr>
            <a:fld id="{23C58B7A-F165-49DC-88E0-1B2F2251C9E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August 09, 2012</a:t>
            </a:fld>
            <a:endParaRPr lang="en-US"/>
          </a:p>
        </p:txBody>
      </p:sp>
      <p:sp>
        <p:nvSpPr>
          <p:cNvPr id="5" name="Footer Placeholder 4"/>
          <p:cNvSpPr>
            <a:spLocks noGrp="1"/>
          </p:cNvSpPr>
          <p:nvPr>
            <p:ph type="ftr" sz="quarter" idx="11"/>
          </p:nvPr>
        </p:nvSpPr>
        <p:spPr/>
        <p:txBody>
          <a:bodyPr/>
          <a:lstStyle/>
          <a:p>
            <a:pPr>
              <a:defRPr/>
            </a:pPr>
            <a:r>
              <a:rPr lang="en-US" smtClean="0"/>
              <a:t>Chapter 1: Integrating Educational Technology into the Curriculum</a:t>
            </a:r>
            <a:endParaRPr lang="en-US"/>
          </a:p>
        </p:txBody>
      </p:sp>
      <p:sp>
        <p:nvSpPr>
          <p:cNvPr id="6" name="Slide Number Placeholder 5"/>
          <p:cNvSpPr>
            <a:spLocks noGrp="1"/>
          </p:cNvSpPr>
          <p:nvPr>
            <p:ph type="sldNum" sz="quarter" idx="12"/>
          </p:nvPr>
        </p:nvSpPr>
        <p:spPr/>
        <p:txBody>
          <a:bodyPr/>
          <a:lstStyle/>
          <a:p>
            <a:pPr>
              <a:defRPr/>
            </a:pPr>
            <a:fld id="{92B5BB46-83CC-40E8-9467-4409EAE70B2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1475" y="0"/>
            <a:ext cx="7502525"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274763"/>
            <a:ext cx="41148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274763"/>
            <a:ext cx="41148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38175" y="6381750"/>
            <a:ext cx="8505825" cy="476250"/>
          </a:xfrm>
        </p:spPr>
        <p:txBody>
          <a:bodyPr/>
          <a:lstStyle>
            <a:lvl1pPr>
              <a:defRPr/>
            </a:lvl1pPr>
          </a:lstStyle>
          <a:p>
            <a:pPr>
              <a:defRPr/>
            </a:pPr>
            <a:r>
              <a:rPr lang="en-US" smtClean="0"/>
              <a:t>Chapter 1: Integrating Educational Technology into the Curriculum</a:t>
            </a:r>
            <a:endParaRPr lang="en-US"/>
          </a:p>
        </p:txBody>
      </p:sp>
      <p:sp>
        <p:nvSpPr>
          <p:cNvPr id="6" name="Slide Number Placeholder 5"/>
          <p:cNvSpPr>
            <a:spLocks noGrp="1"/>
          </p:cNvSpPr>
          <p:nvPr>
            <p:ph type="sldNum" sz="quarter" idx="11"/>
          </p:nvPr>
        </p:nvSpPr>
        <p:spPr>
          <a:xfrm>
            <a:off x="8509000" y="6302375"/>
            <a:ext cx="635000" cy="374650"/>
          </a:xfrm>
        </p:spPr>
        <p:txBody>
          <a:bodyPr/>
          <a:lstStyle>
            <a:lvl1pPr>
              <a:defRPr/>
            </a:lvl1pPr>
          </a:lstStyle>
          <a:p>
            <a:pPr>
              <a:defRPr/>
            </a:pPr>
            <a:fld id="{5512183F-3B19-4653-99AE-A38C9497E7D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August 09, 2012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August 09, 2012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August 09, 2012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August 09, 2012</a:t>
            </a:fld>
            <a:endParaRPr lang="en-US"/>
          </a:p>
        </p:txBody>
      </p:sp>
      <p:sp>
        <p:nvSpPr>
          <p:cNvPr id="8" name="Footer Placeholder 7"/>
          <p:cNvSpPr>
            <a:spLocks noGrp="1"/>
          </p:cNvSpPr>
          <p:nvPr>
            <p:ph type="ftr" sz="quarter" idx="11"/>
          </p:nvPr>
        </p:nvSpPr>
        <p:spPr/>
        <p:txBody>
          <a:bodyPr/>
          <a:lstStyle/>
          <a:p>
            <a:pPr>
              <a:defRPr/>
            </a:pPr>
            <a:r>
              <a:rPr lang="en-US" smtClean="0"/>
              <a:t>Chapter 1: Integrating Educational Technology into the Curriculum</a:t>
            </a:r>
            <a:endParaRPr lang="en-US"/>
          </a:p>
        </p:txBody>
      </p:sp>
      <p:sp>
        <p:nvSpPr>
          <p:cNvPr id="9" name="Slide Number Placeholder 8"/>
          <p:cNvSpPr>
            <a:spLocks noGrp="1"/>
          </p:cNvSpPr>
          <p:nvPr>
            <p:ph type="sldNum" sz="quarter" idx="12"/>
          </p:nvPr>
        </p:nvSpPr>
        <p:spPr/>
        <p:txBody>
          <a:bodyPr/>
          <a:lstStyle/>
          <a:p>
            <a:pPr>
              <a:defRPr/>
            </a:pPr>
            <a:fld id="{33C73747-B1E7-4DAE-91B4-61D68A2797F9}"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August 09, 2012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August 09, 2012</a:t>
            </a:fld>
            <a:endParaRPr lang="en-US"/>
          </a:p>
        </p:txBody>
      </p:sp>
      <p:sp>
        <p:nvSpPr>
          <p:cNvPr id="3" name="Footer Placeholder 2"/>
          <p:cNvSpPr>
            <a:spLocks noGrp="1"/>
          </p:cNvSpPr>
          <p:nvPr>
            <p:ph type="ftr" sz="quarter" idx="11"/>
          </p:nvPr>
        </p:nvSpPr>
        <p:spPr/>
        <p:txBody>
          <a:bodyPr/>
          <a:lstStyle/>
          <a:p>
            <a:pPr>
              <a:defRPr/>
            </a:pPr>
            <a:r>
              <a:rPr lang="en-US" smtClean="0"/>
              <a:t>Chapter 1: Integrating Educational Technology into the Curriculum</a:t>
            </a:r>
            <a:endParaRPr lang="en-US"/>
          </a:p>
        </p:txBody>
      </p:sp>
      <p:sp>
        <p:nvSpPr>
          <p:cNvPr id="4" name="Slide Number Placeholder 3"/>
          <p:cNvSpPr>
            <a:spLocks noGrp="1"/>
          </p:cNvSpPr>
          <p:nvPr>
            <p:ph type="sldNum" sz="quarter" idx="12"/>
          </p:nvPr>
        </p:nvSpPr>
        <p:spPr/>
        <p:txBody>
          <a:bodyPr/>
          <a:lstStyle/>
          <a:p>
            <a:pPr>
              <a:defRPr/>
            </a:pPr>
            <a:fld id="{E5E2C7E8-00BC-4D35-9139-90600E4CA13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August 09, 2012</a:t>
            </a:fld>
            <a:endParaRPr lang="en-US"/>
          </a:p>
        </p:txBody>
      </p:sp>
      <p:sp>
        <p:nvSpPr>
          <p:cNvPr id="6" name="Footer Placeholder 5"/>
          <p:cNvSpPr>
            <a:spLocks noGrp="1"/>
          </p:cNvSpPr>
          <p:nvPr>
            <p:ph type="ftr" sz="quarter" idx="11"/>
          </p:nvPr>
        </p:nvSpPr>
        <p:spPr/>
        <p:txBody>
          <a:bodyPr/>
          <a:lstStyle/>
          <a:p>
            <a:pPr>
              <a:defRPr/>
            </a:pPr>
            <a:r>
              <a:rPr lang="en-US" smtClean="0"/>
              <a:t>Chapter 1: Integrating Educational Technology into the Curriculum</a:t>
            </a:r>
            <a:endParaRPr lang="en-US"/>
          </a:p>
        </p:txBody>
      </p:sp>
      <p:sp>
        <p:nvSpPr>
          <p:cNvPr id="7" name="Slide Number Placeholder 6"/>
          <p:cNvSpPr>
            <a:spLocks noGrp="1"/>
          </p:cNvSpPr>
          <p:nvPr>
            <p:ph type="sldNum" sz="quarter" idx="12"/>
          </p:nvPr>
        </p:nvSpPr>
        <p:spPr/>
        <p:txBody>
          <a:bodyPr/>
          <a:lstStyle/>
          <a:p>
            <a:pPr>
              <a:defRPr/>
            </a:pPr>
            <a:fld id="{BC6FD549-D80C-448E-932D-D3FCC0C24734}"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August 09, 2012</a:t>
            </a:fld>
            <a:endParaRPr lang="en-US"/>
          </a:p>
        </p:txBody>
      </p:sp>
      <p:sp>
        <p:nvSpPr>
          <p:cNvPr id="6" name="Footer Placeholder 5"/>
          <p:cNvSpPr>
            <a:spLocks noGrp="1"/>
          </p:cNvSpPr>
          <p:nvPr>
            <p:ph type="ftr" sz="quarter" idx="11"/>
          </p:nvPr>
        </p:nvSpPr>
        <p:spPr/>
        <p:txBody>
          <a:bodyPr/>
          <a:lstStyle/>
          <a:p>
            <a:pPr>
              <a:defRPr/>
            </a:pPr>
            <a:r>
              <a:rPr lang="en-US" smtClean="0"/>
              <a:t>Chapter 1: Integrating Educational Technology into the Curriculum</a:t>
            </a:r>
            <a:endParaRPr lang="en-US"/>
          </a:p>
        </p:txBody>
      </p:sp>
      <p:sp>
        <p:nvSpPr>
          <p:cNvPr id="7" name="Slide Number Placeholder 6"/>
          <p:cNvSpPr>
            <a:spLocks noGrp="1"/>
          </p:cNvSpPr>
          <p:nvPr>
            <p:ph type="sldNum" sz="quarter" idx="12"/>
          </p:nvPr>
        </p:nvSpPr>
        <p:spPr/>
        <p:txBody>
          <a:bodyPr/>
          <a:lstStyle/>
          <a:p>
            <a:pPr>
              <a:defRPr/>
            </a:pPr>
            <a:fld id="{65536E1A-8F60-431E-B263-D401B7B4428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scseri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August 09, 2012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smtClean="0"/>
              <a:t>Chapter 1: Integrating Educational Technology into the Curriculum</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C96C162A-0732-461F-A64A-EB6AB5C87CC9}" type="slidenum">
              <a:rPr lang="en-US" smtClean="0"/>
              <a:pPr>
                <a:defRPr/>
              </a:pPr>
              <a:t>‹#›</a:t>
            </a:fld>
            <a:endParaRPr lang="en-US"/>
          </a:p>
        </p:txBody>
      </p:sp>
      <p:pic>
        <p:nvPicPr>
          <p:cNvPr id="9" name="Picture 12" descr="Shelly Cashman Series">
            <a:hlinkClick r:id="rId14"/>
          </p:cNvPr>
          <p:cNvPicPr>
            <a:picLocks noChangeAspect="1" noChangeArrowheads="1"/>
          </p:cNvPicPr>
          <p:nvPr userDrawn="1"/>
        </p:nvPicPr>
        <p:blipFill>
          <a:blip r:embed="rId15" cstate="print"/>
          <a:srcRect/>
          <a:stretch>
            <a:fillRect/>
          </a:stretch>
        </p:blipFill>
        <p:spPr bwMode="auto">
          <a:xfrm>
            <a:off x="0" y="6484938"/>
            <a:ext cx="608013" cy="373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ste.org/welcome.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ncate.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flatclassroomproject.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21.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ste.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ste.org/welcome.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ste.org/welcome.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iste.org/welcome.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ste.org/welcome.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ste.org/welcome.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ctrTitle"/>
          </p:nvPr>
        </p:nvSpPr>
        <p:spPr/>
        <p:txBody>
          <a:bodyPr/>
          <a:lstStyle/>
          <a:p>
            <a:r>
              <a:rPr lang="en-US" smtClean="0"/>
              <a:t>Chapter 1</a:t>
            </a:r>
          </a:p>
        </p:txBody>
      </p:sp>
      <p:sp>
        <p:nvSpPr>
          <p:cNvPr id="3074" name="Rectangle 5"/>
          <p:cNvSpPr>
            <a:spLocks noGrp="1" noChangeArrowheads="1"/>
          </p:cNvSpPr>
          <p:nvPr>
            <p:ph type="subTitle" idx="1"/>
          </p:nvPr>
        </p:nvSpPr>
        <p:spPr/>
        <p:txBody>
          <a:bodyPr/>
          <a:lstStyle/>
          <a:p>
            <a:r>
              <a:rPr lang="en-US" smtClean="0"/>
              <a:t/>
            </a:r>
            <a:br>
              <a:rPr lang="en-US" smtClean="0"/>
            </a:br>
            <a:r>
              <a:rPr lang="en-US" smtClean="0"/>
              <a:t>Integrating Educational Technology into the Curriculum</a:t>
            </a:r>
          </a:p>
        </p:txBody>
      </p:sp>
      <p:pic>
        <p:nvPicPr>
          <p:cNvPr id="3076" name="Picture 6" descr="scsite"/>
          <p:cNvPicPr>
            <a:picLocks noChangeAspect="1" noChangeArrowheads="1"/>
          </p:cNvPicPr>
          <p:nvPr/>
        </p:nvPicPr>
        <p:blipFill>
          <a:blip r:embed="rId3" cstate="print"/>
          <a:srcRect b="49138"/>
          <a:stretch>
            <a:fillRect/>
          </a:stretch>
        </p:blipFill>
        <p:spPr bwMode="auto">
          <a:xfrm>
            <a:off x="6134100" y="174625"/>
            <a:ext cx="2813050" cy="271463"/>
          </a:xfrm>
          <a:prstGeom prst="rect">
            <a:avLst/>
          </a:prstGeom>
          <a:noFill/>
          <a:ln w="9525">
            <a:noFill/>
            <a:miter lim="800000"/>
            <a:headEnd/>
            <a:tailEnd/>
          </a:ln>
        </p:spPr>
      </p:pic>
      <p:sp>
        <p:nvSpPr>
          <p:cNvPr id="3077" name="Text Box 7"/>
          <p:cNvSpPr txBox="1">
            <a:spLocks noChangeArrowheads="1"/>
          </p:cNvSpPr>
          <p:nvPr/>
        </p:nvSpPr>
        <p:spPr bwMode="auto">
          <a:xfrm>
            <a:off x="1752600" y="457200"/>
            <a:ext cx="7239000" cy="519113"/>
          </a:xfrm>
          <a:prstGeom prst="rect">
            <a:avLst/>
          </a:prstGeom>
          <a:noFill/>
          <a:ln w="9525">
            <a:noFill/>
            <a:miter lim="800000"/>
            <a:headEnd/>
            <a:tailEnd/>
          </a:ln>
        </p:spPr>
        <p:txBody>
          <a:bodyPr>
            <a:spAutoFit/>
          </a:bodyPr>
          <a:lstStyle/>
          <a:p>
            <a:pPr algn="r"/>
            <a:r>
              <a:rPr lang="en-US" sz="2800" b="1">
                <a:latin typeface="Verdana" pitchFamily="34" charset="0"/>
              </a:rPr>
              <a:t>Teachers Discovering Computers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3200" dirty="0"/>
              <a:t>What Is a Computer and What Does It Do?</a:t>
            </a:r>
          </a:p>
        </p:txBody>
      </p:sp>
      <p:sp>
        <p:nvSpPr>
          <p:cNvPr id="3" name="Content Placeholder 2"/>
          <p:cNvSpPr>
            <a:spLocks noGrp="1"/>
          </p:cNvSpPr>
          <p:nvPr>
            <p:ph idx="1"/>
          </p:nvPr>
        </p:nvSpPr>
        <p:spPr>
          <a:xfrm>
            <a:off x="457200" y="1317991"/>
            <a:ext cx="3505200" cy="4625609"/>
          </a:xfrm>
        </p:spPr>
        <p:txBody>
          <a:bodyPr>
            <a:normAutofit/>
          </a:bodyPr>
          <a:lstStyle/>
          <a:p>
            <a:r>
              <a:rPr lang="en-US" dirty="0"/>
              <a:t>The four primary operations of a computer are</a:t>
            </a:r>
            <a:r>
              <a:rPr lang="en-US" dirty="0" smtClean="0"/>
              <a:t>:</a:t>
            </a:r>
          </a:p>
          <a:p>
            <a:pPr lvl="1"/>
            <a:r>
              <a:rPr lang="en-US" dirty="0" smtClean="0"/>
              <a:t>Input Data</a:t>
            </a:r>
          </a:p>
          <a:p>
            <a:pPr lvl="1"/>
            <a:r>
              <a:rPr lang="en-US" dirty="0" smtClean="0"/>
              <a:t>Process</a:t>
            </a:r>
          </a:p>
          <a:p>
            <a:pPr lvl="1"/>
            <a:r>
              <a:rPr lang="en-US" dirty="0" smtClean="0"/>
              <a:t>Output Information</a:t>
            </a:r>
          </a:p>
          <a:p>
            <a:pPr lvl="1"/>
            <a:r>
              <a:rPr lang="en-US" dirty="0" smtClean="0"/>
              <a:t>Store Data</a:t>
            </a:r>
          </a:p>
          <a:p>
            <a:r>
              <a:rPr lang="en-US" sz="2800" dirty="0" smtClean="0"/>
              <a:t>Known as the information processing cycle.</a:t>
            </a:r>
          </a:p>
          <a:p>
            <a:pPr lvl="1"/>
            <a:endParaRPr lang="en-US" sz="2400"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542" y="1219200"/>
            <a:ext cx="3139458"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629400" y="2895600"/>
            <a:ext cx="2387600" cy="3333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04000" y="3724274"/>
            <a:ext cx="2387600" cy="2505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33800" y="4120975"/>
            <a:ext cx="2807208" cy="2081213"/>
            <a:chOff x="3581400" y="4578175"/>
            <a:chExt cx="2807208" cy="2081213"/>
          </a:xfrm>
        </p:grpSpPr>
        <p:pic>
          <p:nvPicPr>
            <p:cNvPr id="2055" name="Picture 7" descr="http://www.pcguide.com/ref/hdd/z_ibm_ultrastar36z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578175"/>
              <a:ext cx="1895475" cy="2081213"/>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10"/>
            <p:cNvSpPr/>
            <p:nvPr/>
          </p:nvSpPr>
          <p:spPr>
            <a:xfrm>
              <a:off x="5410200" y="5577019"/>
              <a:ext cx="978408" cy="484632"/>
            </a:xfrm>
            <a:prstGeom prst="lef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75010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fade">
                                      <p:cBhvr>
                                        <p:cTn id="15" dur="500"/>
                                        <p:tgtEl>
                                          <p:spTgt spid="20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xit" presetSubtype="0" fill="hold" grpId="0" nodeType="with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dirty="0"/>
              <a:t>What Is a Computer and What Does It Do?</a:t>
            </a:r>
            <a:endParaRPr lang="en-US" sz="3200" dirty="0"/>
          </a:p>
        </p:txBody>
      </p:sp>
      <p:sp>
        <p:nvSpPr>
          <p:cNvPr id="6" name="Content Placeholder 5"/>
          <p:cNvSpPr>
            <a:spLocks noGrp="1"/>
          </p:cNvSpPr>
          <p:nvPr>
            <p:ph sz="half" idx="1"/>
          </p:nvPr>
        </p:nvSpPr>
        <p:spPr>
          <a:xfrm>
            <a:off x="457200" y="1600200"/>
            <a:ext cx="8229600" cy="4800600"/>
          </a:xfrm>
        </p:spPr>
        <p:txBody>
          <a:bodyPr/>
          <a:lstStyle/>
          <a:p>
            <a:r>
              <a:rPr lang="en-US" dirty="0" smtClean="0"/>
              <a:t>A user inputs </a:t>
            </a:r>
            <a:r>
              <a:rPr lang="en-US" b="1" dirty="0" smtClean="0"/>
              <a:t>data </a:t>
            </a:r>
            <a:r>
              <a:rPr lang="en-US" dirty="0" smtClean="0"/>
              <a:t>into a computer, and the computer processes it.</a:t>
            </a:r>
          </a:p>
          <a:p>
            <a:r>
              <a:rPr lang="en-US" dirty="0" smtClean="0"/>
              <a:t>When data is </a:t>
            </a:r>
            <a:r>
              <a:rPr lang="en-US" b="1" dirty="0" smtClean="0"/>
              <a:t>processed</a:t>
            </a:r>
            <a:r>
              <a:rPr lang="en-US" dirty="0" smtClean="0"/>
              <a:t>, into a </a:t>
            </a:r>
            <a:r>
              <a:rPr lang="en-US" b="1" dirty="0" smtClean="0"/>
              <a:t>meaningful</a:t>
            </a:r>
            <a:r>
              <a:rPr lang="en-US" dirty="0" smtClean="0"/>
              <a:t> or useful form, it becomes </a:t>
            </a:r>
            <a:r>
              <a:rPr lang="en-US" b="1" dirty="0" smtClean="0"/>
              <a:t>information</a:t>
            </a:r>
            <a:r>
              <a:rPr lang="en-US" dirty="0" smtClean="0"/>
              <a:t>. </a:t>
            </a:r>
          </a:p>
          <a:p>
            <a:r>
              <a:rPr lang="en-US" dirty="0" smtClean="0"/>
              <a:t>Data that is not meaningful or useful after process is know by the term </a:t>
            </a:r>
            <a:r>
              <a:rPr lang="en-US" b="1" dirty="0" smtClean="0"/>
              <a:t>G</a:t>
            </a:r>
            <a:r>
              <a:rPr lang="en-US" dirty="0" smtClean="0"/>
              <a:t>arbage </a:t>
            </a:r>
            <a:r>
              <a:rPr lang="en-US" b="1" dirty="0" smtClean="0"/>
              <a:t>I</a:t>
            </a:r>
            <a:r>
              <a:rPr lang="en-US" dirty="0" smtClean="0"/>
              <a:t>n </a:t>
            </a:r>
            <a:r>
              <a:rPr lang="en-US" b="1" dirty="0" err="1" smtClean="0"/>
              <a:t>G</a:t>
            </a:r>
            <a:r>
              <a:rPr lang="en-US" dirty="0" err="1" smtClean="0"/>
              <a:t>rabage</a:t>
            </a:r>
            <a:r>
              <a:rPr lang="en-US" dirty="0" smtClean="0"/>
              <a:t> </a:t>
            </a:r>
            <a:r>
              <a:rPr lang="en-US" b="1" dirty="0" smtClean="0"/>
              <a:t>O</a:t>
            </a:r>
            <a:r>
              <a:rPr lang="en-US" dirty="0" smtClean="0"/>
              <a:t>ut (GIGO).</a:t>
            </a:r>
          </a:p>
          <a:p>
            <a:endParaRPr lang="en-US" dirty="0" smtClean="0"/>
          </a:p>
        </p:txBody>
      </p:sp>
    </p:spTree>
    <p:extLst>
      <p:ext uri="{BB962C8B-B14F-4D97-AF65-F5344CB8AC3E}">
        <p14:creationId xmlns:p14="http://schemas.microsoft.com/office/powerpoint/2010/main" val="17232904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normAutofit/>
          </a:bodyPr>
          <a:lstStyle/>
          <a:p>
            <a:r>
              <a:rPr lang="en-US" sz="3200" dirty="0" smtClean="0"/>
              <a:t>What Is a Computer and What Does It Do?</a:t>
            </a:r>
          </a:p>
        </p:txBody>
      </p:sp>
      <p:sp>
        <p:nvSpPr>
          <p:cNvPr id="11267" name="Rectangle 3"/>
          <p:cNvSpPr>
            <a:spLocks noGrp="1" noChangeArrowheads="1"/>
          </p:cNvSpPr>
          <p:nvPr>
            <p:ph idx="1"/>
          </p:nvPr>
        </p:nvSpPr>
        <p:spPr/>
        <p:txBody>
          <a:bodyPr/>
          <a:lstStyle/>
          <a:p>
            <a:pPr>
              <a:lnSpc>
                <a:spcPct val="90000"/>
              </a:lnSpc>
            </a:pPr>
            <a:r>
              <a:rPr lang="en-US" dirty="0" smtClean="0"/>
              <a:t>Storage – holding data and information for future use</a:t>
            </a:r>
          </a:p>
          <a:p>
            <a:pPr>
              <a:lnSpc>
                <a:spcPct val="90000"/>
              </a:lnSpc>
            </a:pPr>
            <a:r>
              <a:rPr lang="en-US" dirty="0" smtClean="0"/>
              <a:t>Information processing cycle – the cycle of input, process, output, and storage</a:t>
            </a:r>
          </a:p>
          <a:p>
            <a:pPr>
              <a:lnSpc>
                <a:spcPct val="90000"/>
              </a:lnSpc>
            </a:pPr>
            <a:r>
              <a:rPr lang="en-US" dirty="0" smtClean="0"/>
              <a:t>Hardware – the electronic and mechanical equipment that makes up the computer</a:t>
            </a:r>
          </a:p>
          <a:p>
            <a:pPr>
              <a:lnSpc>
                <a:spcPct val="90000"/>
              </a:lnSpc>
            </a:pPr>
            <a:r>
              <a:rPr lang="en-US" dirty="0" smtClean="0"/>
              <a:t>Software – a series of instructions that tells the hardware how to perform tasks</a:t>
            </a:r>
          </a:p>
        </p:txBody>
      </p:sp>
      <p:sp>
        <p:nvSpPr>
          <p:cNvPr id="11268"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11269" name="Slide Number Placeholder 4"/>
          <p:cNvSpPr>
            <a:spLocks noGrp="1"/>
          </p:cNvSpPr>
          <p:nvPr>
            <p:ph type="sldNum" sz="quarter" idx="12"/>
          </p:nvPr>
        </p:nvSpPr>
        <p:spPr>
          <a:xfrm>
            <a:off x="8509000" y="6324600"/>
            <a:ext cx="635000" cy="533400"/>
          </a:xfrm>
          <a:noFill/>
        </p:spPr>
        <p:txBody>
          <a:bodyPr/>
          <a:lstStyle/>
          <a:p>
            <a:fld id="{7BE550F0-CFD0-43F4-9970-34EA1154B8AD}" type="slidenum">
              <a:rPr lang="en-US"/>
              <a:pPr/>
              <a:t>12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solidFill>
                  <a:srgbClr val="D2533C"/>
                </a:solidFill>
              </a:rPr>
              <a:t>The Evolution of Computers and Digital Media</a:t>
            </a:r>
            <a:endParaRPr lang="en-US" dirty="0"/>
          </a:p>
        </p:txBody>
      </p:sp>
      <p:sp>
        <p:nvSpPr>
          <p:cNvPr id="11" name="Text Placeholder 10"/>
          <p:cNvSpPr>
            <a:spLocks noGrp="1"/>
          </p:cNvSpPr>
          <p:nvPr>
            <p:ph idx="1"/>
          </p:nvPr>
        </p:nvSpPr>
        <p:spPr>
          <a:xfrm>
            <a:off x="457200" y="1775191"/>
            <a:ext cx="8229600" cy="1196609"/>
          </a:xfrm>
        </p:spPr>
        <p:txBody>
          <a:bodyPr>
            <a:normAutofit/>
          </a:bodyPr>
          <a:lstStyle/>
          <a:p>
            <a:r>
              <a:rPr lang="en-US" dirty="0" smtClean="0"/>
              <a:t>Before 1946: </a:t>
            </a:r>
            <a:r>
              <a:rPr lang="en-US" dirty="0" err="1" smtClean="0"/>
              <a:t>Precomputers</a:t>
            </a:r>
            <a:r>
              <a:rPr lang="en-US" dirty="0" smtClean="0"/>
              <a:t> and Early </a:t>
            </a:r>
            <a:br>
              <a:rPr lang="en-US" dirty="0" smtClean="0"/>
            </a:br>
            <a:r>
              <a:rPr lang="en-US" dirty="0" smtClean="0"/>
              <a:t>Computers</a:t>
            </a:r>
          </a:p>
          <a:p>
            <a:endParaRPr lang="en-US" dirty="0" smtClean="0"/>
          </a:p>
        </p:txBody>
      </p:sp>
      <p:pic>
        <p:nvPicPr>
          <p:cNvPr id="4098" name="Picture 2" descr="http://www.computersciencelab.com/ComputerHistory/HtmlHelp/Images2/Holler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798" y="3124200"/>
            <a:ext cx="4191000" cy="340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370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solidFill>
                  <a:srgbClr val="D2533C"/>
                </a:solidFill>
              </a:rPr>
              <a:t>The Evolution of Computers and Digital Media</a:t>
            </a:r>
            <a:endParaRPr lang="en-US" dirty="0"/>
          </a:p>
        </p:txBody>
      </p:sp>
      <p:sp>
        <p:nvSpPr>
          <p:cNvPr id="11" name="Text Placeholder 10"/>
          <p:cNvSpPr>
            <a:spLocks noGrp="1"/>
          </p:cNvSpPr>
          <p:nvPr>
            <p:ph idx="1"/>
          </p:nvPr>
        </p:nvSpPr>
        <p:spPr>
          <a:xfrm>
            <a:off x="457200" y="1775191"/>
            <a:ext cx="3962400" cy="4625609"/>
          </a:xfrm>
        </p:spPr>
        <p:txBody>
          <a:bodyPr>
            <a:normAutofit/>
          </a:bodyPr>
          <a:lstStyle/>
          <a:p>
            <a:r>
              <a:rPr lang="en-US" sz="2800" dirty="0" smtClean="0"/>
              <a:t>Approx. 1946-1957: First-Generation </a:t>
            </a:r>
            <a:br>
              <a:rPr lang="en-US" sz="2800" dirty="0" smtClean="0"/>
            </a:br>
            <a:r>
              <a:rPr lang="en-US" sz="2800" dirty="0" smtClean="0"/>
              <a:t>Computers</a:t>
            </a:r>
          </a:p>
          <a:p>
            <a:pPr lvl="1"/>
            <a:r>
              <a:rPr lang="en-US" sz="2400" dirty="0" smtClean="0"/>
              <a:t>Large room sized</a:t>
            </a:r>
          </a:p>
          <a:p>
            <a:pPr lvl="1"/>
            <a:r>
              <a:rPr lang="en-US" sz="2400" dirty="0" smtClean="0"/>
              <a:t>Used paper </a:t>
            </a:r>
            <a:r>
              <a:rPr lang="en-US" sz="2400" dirty="0" err="1" smtClean="0"/>
              <a:t>puch</a:t>
            </a:r>
            <a:r>
              <a:rPr lang="en-US" sz="2400" dirty="0" smtClean="0"/>
              <a:t> cards and tapes</a:t>
            </a:r>
          </a:p>
          <a:p>
            <a:pPr lvl="1"/>
            <a:r>
              <a:rPr lang="en-US" sz="2400" dirty="0" smtClean="0"/>
              <a:t>UNIVAC 	 was the first mass produced computer.</a:t>
            </a:r>
          </a:p>
          <a:p>
            <a:endParaRPr lang="en-US" dirty="0" smtClean="0"/>
          </a:p>
        </p:txBody>
      </p:sp>
      <p:pic>
        <p:nvPicPr>
          <p:cNvPr id="5122" name="Picture 2" descr="http://www.thocp.net/hardware/pictures/univac_1_inside_m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52428"/>
            <a:ext cx="33147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omputerhistory.org/timeline/images/1951_univac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584865"/>
            <a:ext cx="3314700" cy="251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10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fade">
                                      <p:cBhvr>
                                        <p:cTn id="27" dur="500"/>
                                        <p:tgtEl>
                                          <p:spTgt spid="51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solidFill>
                  <a:srgbClr val="D2533C"/>
                </a:solidFill>
              </a:rPr>
              <a:t>The Evolution of Computers and Digital Media</a:t>
            </a:r>
            <a:endParaRPr lang="en-US" dirty="0"/>
          </a:p>
        </p:txBody>
      </p:sp>
      <p:sp>
        <p:nvSpPr>
          <p:cNvPr id="11" name="Text Placeholder 10"/>
          <p:cNvSpPr>
            <a:spLocks noGrp="1"/>
          </p:cNvSpPr>
          <p:nvPr>
            <p:ph idx="1"/>
          </p:nvPr>
        </p:nvSpPr>
        <p:spPr>
          <a:xfrm>
            <a:off x="457200" y="1775191"/>
            <a:ext cx="8229600" cy="1958609"/>
          </a:xfrm>
        </p:spPr>
        <p:txBody>
          <a:bodyPr>
            <a:normAutofit/>
          </a:bodyPr>
          <a:lstStyle/>
          <a:p>
            <a:r>
              <a:rPr lang="en-US" dirty="0" smtClean="0"/>
              <a:t>1958-1963: Second-Generation Computers – IBM 1401</a:t>
            </a:r>
          </a:p>
          <a:p>
            <a:endParaRPr lang="en-US" dirty="0" smtClean="0"/>
          </a:p>
        </p:txBody>
      </p:sp>
      <p:sp>
        <p:nvSpPr>
          <p:cNvPr id="5" name="Footer Placeholder 4"/>
          <p:cNvSpPr>
            <a:spLocks noGrp="1"/>
          </p:cNvSpPr>
          <p:nvPr>
            <p:ph type="ftr" sz="quarter" idx="11"/>
          </p:nvPr>
        </p:nvSpPr>
        <p:spPr/>
        <p:txBody>
          <a:bodyPr/>
          <a:lstStyle/>
          <a:p>
            <a:r>
              <a:rPr lang="en-US" dirty="0" smtClean="0"/>
              <a:t>CMPTR Chapter 1: Introduction to Computers and the Internet</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57790"/>
            <a:ext cx="8077200" cy="38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04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The Evolution of Computers and Digital Media</a:t>
            </a:r>
            <a:endParaRPr lang="en-US" sz="3200" dirty="0"/>
          </a:p>
        </p:txBody>
      </p:sp>
      <p:sp>
        <p:nvSpPr>
          <p:cNvPr id="11" name="Text Placeholder 10"/>
          <p:cNvSpPr>
            <a:spLocks noGrp="1"/>
          </p:cNvSpPr>
          <p:nvPr>
            <p:ph idx="1"/>
          </p:nvPr>
        </p:nvSpPr>
        <p:spPr>
          <a:xfrm>
            <a:off x="457200" y="1775191"/>
            <a:ext cx="8229600" cy="891809"/>
          </a:xfrm>
        </p:spPr>
        <p:txBody>
          <a:bodyPr>
            <a:normAutofit/>
          </a:bodyPr>
          <a:lstStyle/>
          <a:p>
            <a:r>
              <a:rPr lang="en-US" dirty="0" smtClean="0"/>
              <a:t>1964-1970: Third-Generation Computers – IBM/System 360 IC’s</a:t>
            </a:r>
          </a:p>
          <a:p>
            <a:endParaRPr lang="en-US" dirty="0" smtClean="0"/>
          </a:p>
        </p:txBody>
      </p:sp>
      <p:sp>
        <p:nvSpPr>
          <p:cNvPr id="5" name="Footer Placeholder 4"/>
          <p:cNvSpPr>
            <a:spLocks noGrp="1"/>
          </p:cNvSpPr>
          <p:nvPr>
            <p:ph type="ftr" sz="quarter" idx="11"/>
          </p:nvPr>
        </p:nvSpPr>
        <p:spPr/>
        <p:txBody>
          <a:bodyPr/>
          <a:lstStyle/>
          <a:p>
            <a:r>
              <a:rPr lang="en-US" dirty="0" smtClean="0"/>
              <a:t>CMPTR Chapter 1: Introduction to Computers and the Internet</a:t>
            </a:r>
            <a:endParaRPr lang="en-US" dirty="0"/>
          </a:p>
        </p:txBody>
      </p:sp>
      <p:pic>
        <p:nvPicPr>
          <p:cNvPr id="7170" name="Picture 2" descr="http://www-03.ibm.com/ibm/history/exhibits/mainframe/images/2423PH2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5105400" cy="406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26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t>The Evolution of Computers and Digital Media</a:t>
            </a:r>
            <a:endParaRPr lang="en-US" sz="3200" dirty="0"/>
          </a:p>
        </p:txBody>
      </p:sp>
      <p:sp>
        <p:nvSpPr>
          <p:cNvPr id="11" name="Text Placeholder 10"/>
          <p:cNvSpPr>
            <a:spLocks noGrp="1"/>
          </p:cNvSpPr>
          <p:nvPr>
            <p:ph idx="1"/>
          </p:nvPr>
        </p:nvSpPr>
        <p:spPr>
          <a:xfrm>
            <a:off x="457200" y="1775191"/>
            <a:ext cx="3429000" cy="4625609"/>
          </a:xfrm>
        </p:spPr>
        <p:txBody>
          <a:bodyPr>
            <a:normAutofit/>
          </a:bodyPr>
          <a:lstStyle/>
          <a:p>
            <a:r>
              <a:rPr lang="en-US" sz="2800" dirty="0" smtClean="0"/>
              <a:t>Approx. 1971-Present: Fourth-Generation Computers</a:t>
            </a:r>
          </a:p>
          <a:p>
            <a:r>
              <a:rPr lang="en-US" sz="2800" dirty="0" smtClean="0"/>
              <a:t>Introduction of the CPU</a:t>
            </a:r>
          </a:p>
          <a:p>
            <a:endParaRPr lang="en-US" dirty="0" smtClean="0"/>
          </a:p>
        </p:txBody>
      </p:sp>
      <p:grpSp>
        <p:nvGrpSpPr>
          <p:cNvPr id="3" name="Group 2"/>
          <p:cNvGrpSpPr/>
          <p:nvPr/>
        </p:nvGrpSpPr>
        <p:grpSpPr>
          <a:xfrm>
            <a:off x="4191000" y="2057400"/>
            <a:ext cx="4838905" cy="3276600"/>
            <a:chOff x="4191000" y="2057400"/>
            <a:chExt cx="4838905" cy="3276600"/>
          </a:xfrm>
        </p:grpSpPr>
        <p:pic>
          <p:nvPicPr>
            <p:cNvPr id="8194" name="Picture 2" descr="http://upload.wikimedia.org/wikipedia/commons/6/69/IBM_PC_5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57400"/>
              <a:ext cx="4534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242810"/>
              <a:ext cx="1537024" cy="523220"/>
            </a:xfrm>
            <a:prstGeom prst="rect">
              <a:avLst/>
            </a:prstGeom>
            <a:noFill/>
          </p:spPr>
          <p:txBody>
            <a:bodyPr wrap="none" rtlCol="0">
              <a:spAutoFit/>
            </a:bodyPr>
            <a:lstStyle/>
            <a:p>
              <a:r>
                <a:rPr lang="en-US" sz="2800" dirty="0" smtClean="0"/>
                <a:t>IBM 5150</a:t>
              </a:r>
              <a:endParaRPr lang="en-US" sz="2800" dirty="0"/>
            </a:p>
          </p:txBody>
        </p:sp>
      </p:grpSp>
      <p:grpSp>
        <p:nvGrpSpPr>
          <p:cNvPr id="4" name="Group 3"/>
          <p:cNvGrpSpPr/>
          <p:nvPr/>
        </p:nvGrpSpPr>
        <p:grpSpPr>
          <a:xfrm>
            <a:off x="3960613" y="1981200"/>
            <a:ext cx="4956296" cy="3454008"/>
            <a:chOff x="3960613" y="1981200"/>
            <a:chExt cx="4956296" cy="3454008"/>
          </a:xfrm>
        </p:grpSpPr>
        <p:pic>
          <p:nvPicPr>
            <p:cNvPr id="8196" name="Picture 4" descr="http://thefreeagencybalt.com/wp-content/uploads/2011/11/apple_macintosh_1984_high_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133600"/>
              <a:ext cx="4954509" cy="33016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60613" y="1981200"/>
              <a:ext cx="2668788" cy="523220"/>
            </a:xfrm>
            <a:prstGeom prst="rect">
              <a:avLst/>
            </a:prstGeom>
            <a:noFill/>
          </p:spPr>
          <p:txBody>
            <a:bodyPr wrap="square" rtlCol="0">
              <a:spAutoFit/>
            </a:bodyPr>
            <a:lstStyle/>
            <a:p>
              <a:r>
                <a:rPr lang="en-US" sz="2800" dirty="0" smtClean="0"/>
                <a:t>Apple Macintosh </a:t>
              </a:r>
              <a:endParaRPr lang="en-US" sz="2800" dirty="0"/>
            </a:p>
          </p:txBody>
        </p:sp>
      </p:grpSp>
      <p:pic>
        <p:nvPicPr>
          <p:cNvPr id="8198" name="Picture 6" descr="http://comtechome.com/wp-content/uploads/2011/07/1304536533-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104931"/>
            <a:ext cx="5180323" cy="322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49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fade">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3200" dirty="0" smtClean="0"/>
              <a:t>The Evolution of Computers and Digital Media</a:t>
            </a:r>
          </a:p>
        </p:txBody>
      </p:sp>
      <p:sp>
        <p:nvSpPr>
          <p:cNvPr id="12291" name="Rectangle 3"/>
          <p:cNvSpPr>
            <a:spLocks noGrp="1" noChangeArrowheads="1"/>
          </p:cNvSpPr>
          <p:nvPr>
            <p:ph idx="1"/>
          </p:nvPr>
        </p:nvSpPr>
        <p:spPr>
          <a:xfrm>
            <a:off x="457200" y="1600200"/>
            <a:ext cx="8229600" cy="5105400"/>
          </a:xfrm>
        </p:spPr>
        <p:txBody>
          <a:bodyPr>
            <a:normAutofit fontScale="92500"/>
          </a:bodyPr>
          <a:lstStyle/>
          <a:p>
            <a:r>
              <a:rPr lang="en-US" dirty="0" smtClean="0"/>
              <a:t>The </a:t>
            </a:r>
            <a:r>
              <a:rPr lang="en-US" dirty="0"/>
              <a:t>first decade of the 21st century was known as the age of convergence. </a:t>
            </a:r>
            <a:endParaRPr lang="en-US" dirty="0" smtClean="0"/>
          </a:p>
          <a:p>
            <a:r>
              <a:rPr lang="en-US" dirty="0" smtClean="0"/>
              <a:t>Convergence is </a:t>
            </a:r>
            <a:r>
              <a:rPr lang="en-US" dirty="0" smtClean="0"/>
              <a:t>merging </a:t>
            </a:r>
            <a:r>
              <a:rPr lang="en-US" dirty="0"/>
              <a:t>the various forms of </a:t>
            </a:r>
            <a:r>
              <a:rPr lang="en-US" dirty="0" smtClean="0"/>
              <a:t>communications </a:t>
            </a:r>
            <a:r>
              <a:rPr lang="en-US" dirty="0"/>
              <a:t>( the telephone, television, and </a:t>
            </a:r>
            <a:r>
              <a:rPr lang="en-US" dirty="0" smtClean="0"/>
              <a:t>computers</a:t>
            </a:r>
            <a:r>
              <a:rPr lang="en-US" dirty="0"/>
              <a:t>) into effective, interactive, mobile devices.</a:t>
            </a:r>
            <a:endParaRPr lang="en-US" dirty="0" smtClean="0"/>
          </a:p>
          <a:p>
            <a:r>
              <a:rPr lang="en-US" dirty="0" smtClean="0"/>
              <a:t>This </a:t>
            </a:r>
            <a:r>
              <a:rPr lang="en-US" dirty="0"/>
              <a:t>age of convergence will continue to evolve </a:t>
            </a:r>
            <a:r>
              <a:rPr lang="en-US" dirty="0" smtClean="0"/>
              <a:t>in new, exciting ways</a:t>
            </a:r>
          </a:p>
          <a:p>
            <a:r>
              <a:rPr lang="en-US" dirty="0" smtClean="0"/>
              <a:t>Today’s personal computer and mobile device architectures take advantage of a computer’s individual power, digital media capabilities, and the ability to be interconnected with others in networked environments, also known as social networking. </a:t>
            </a:r>
          </a:p>
          <a:p>
            <a:r>
              <a:rPr lang="en-US" dirty="0" smtClean="0"/>
              <a:t>As </a:t>
            </a:r>
            <a:r>
              <a:rPr lang="en-US" dirty="0"/>
              <a:t>a result, multimedia technology systems have become </a:t>
            </a:r>
            <a:r>
              <a:rPr lang="en-US" dirty="0" smtClean="0"/>
              <a:t>increasingly </a:t>
            </a:r>
            <a:r>
              <a:rPr lang="en-US" dirty="0"/>
              <a:t>more powerful and better able to handle information rich in visual and aural content.</a:t>
            </a:r>
            <a:endParaRPr lang="en-US" dirty="0" smtClean="0"/>
          </a:p>
        </p:txBody>
      </p:sp>
      <p:sp>
        <p:nvSpPr>
          <p:cNvPr id="1229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12293" name="Slide Number Placeholder 4"/>
          <p:cNvSpPr>
            <a:spLocks noGrp="1"/>
          </p:cNvSpPr>
          <p:nvPr>
            <p:ph type="sldNum" sz="quarter" idx="12"/>
          </p:nvPr>
        </p:nvSpPr>
        <p:spPr>
          <a:xfrm>
            <a:off x="8509000" y="6324600"/>
            <a:ext cx="635000" cy="533400"/>
          </a:xfrm>
          <a:noFill/>
        </p:spPr>
        <p:txBody>
          <a:bodyPr/>
          <a:lstStyle/>
          <a:p>
            <a:fld id="{38CE68DB-9218-402A-854A-A80444C991D2}" type="slidenum">
              <a:rPr lang="en-US"/>
              <a:pPr/>
              <a:t>18</a:t>
            </a:fld>
            <a:endParaRPr lang="en-US"/>
          </a:p>
        </p:txBody>
      </p:sp>
    </p:spTree>
    <p:extLst>
      <p:ext uri="{BB962C8B-B14F-4D97-AF65-F5344CB8AC3E}">
        <p14:creationId xmlns:p14="http://schemas.microsoft.com/office/powerpoint/2010/main" val="30166049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3200" dirty="0" smtClean="0"/>
              <a:t>The Evolution of Computers and Digital Media</a:t>
            </a:r>
          </a:p>
        </p:txBody>
      </p:sp>
      <p:sp>
        <p:nvSpPr>
          <p:cNvPr id="12291" name="Rectangle 3"/>
          <p:cNvSpPr>
            <a:spLocks noGrp="1" noChangeArrowheads="1"/>
          </p:cNvSpPr>
          <p:nvPr>
            <p:ph idx="1"/>
          </p:nvPr>
        </p:nvSpPr>
        <p:spPr/>
        <p:txBody>
          <a:bodyPr/>
          <a:lstStyle/>
          <a:p>
            <a:r>
              <a:rPr lang="en-US" dirty="0" smtClean="0"/>
              <a:t>The goal of multimedia computing and communications is to assist individuals in organizing and managing vast amounts of information in various types of media</a:t>
            </a:r>
          </a:p>
          <a:p>
            <a:r>
              <a:rPr lang="en-US" dirty="0" smtClean="0"/>
              <a:t>Digital media – technologies that allow users to create new forms of interaction, expression, communication, and entertainment in a digital </a:t>
            </a:r>
            <a:r>
              <a:rPr lang="en-US" dirty="0" smtClean="0"/>
              <a:t>format</a:t>
            </a:r>
            <a:endParaRPr lang="en-US" dirty="0" smtClean="0"/>
          </a:p>
        </p:txBody>
      </p:sp>
      <p:sp>
        <p:nvSpPr>
          <p:cNvPr id="1229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12293" name="Slide Number Placeholder 4"/>
          <p:cNvSpPr>
            <a:spLocks noGrp="1"/>
          </p:cNvSpPr>
          <p:nvPr>
            <p:ph type="sldNum" sz="quarter" idx="12"/>
          </p:nvPr>
        </p:nvSpPr>
        <p:spPr>
          <a:xfrm>
            <a:off x="8509000" y="6324600"/>
            <a:ext cx="635000" cy="533400"/>
          </a:xfrm>
          <a:noFill/>
        </p:spPr>
        <p:txBody>
          <a:bodyPr/>
          <a:lstStyle/>
          <a:p>
            <a:fld id="{38CE68DB-9218-402A-854A-A80444C991D2}" type="slidenum">
              <a:rPr lang="en-US"/>
              <a:pPr/>
              <a:t>19</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r>
              <a:rPr lang="en-US" smtClean="0"/>
              <a:t>Chapter Objectives</a:t>
            </a:r>
          </a:p>
        </p:txBody>
      </p:sp>
      <p:sp>
        <p:nvSpPr>
          <p:cNvPr id="4099" name="Rectangle 6"/>
          <p:cNvSpPr>
            <a:spLocks noGrp="1" noChangeArrowheads="1"/>
          </p:cNvSpPr>
          <p:nvPr>
            <p:ph idx="1"/>
          </p:nvPr>
        </p:nvSpPr>
        <p:spPr/>
        <p:txBody>
          <a:bodyPr/>
          <a:lstStyle/>
          <a:p>
            <a:r>
              <a:rPr lang="en-US" sz="2400" dirty="0" smtClean="0"/>
              <a:t>Define curriculum-specific learning</a:t>
            </a:r>
          </a:p>
          <a:p>
            <a:r>
              <a:rPr lang="en-US" sz="2400" dirty="0" smtClean="0"/>
              <a:t>Explain the difference between computer, information, and integration literacy</a:t>
            </a:r>
          </a:p>
          <a:p>
            <a:r>
              <a:rPr lang="en-US" sz="2400" dirty="0" smtClean="0"/>
              <a:t>Explain why it is necessary to change instructional strategies from traditional to new learning environments</a:t>
            </a:r>
          </a:p>
          <a:p>
            <a:r>
              <a:rPr lang="en-US" sz="2400" dirty="0" smtClean="0"/>
              <a:t>Describe the evolution of computers and digital media</a:t>
            </a:r>
          </a:p>
          <a:p>
            <a:r>
              <a:rPr lang="en-US" sz="2400" dirty="0" smtClean="0"/>
              <a:t>Differentiate among the various categories of computers</a:t>
            </a:r>
          </a:p>
          <a:p>
            <a:r>
              <a:rPr lang="en-US" sz="2400" dirty="0"/>
              <a:t>Explain why computer technology and digital media are important for </a:t>
            </a:r>
            <a:r>
              <a:rPr lang="en-US" sz="2400" dirty="0" smtClean="0"/>
              <a:t>education</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Categories of Computers</a:t>
            </a:r>
          </a:p>
        </p:txBody>
      </p:sp>
      <p:sp>
        <p:nvSpPr>
          <p:cNvPr id="14339" name="Rectangle 3"/>
          <p:cNvSpPr>
            <a:spLocks noGrp="1" noChangeArrowheads="1"/>
          </p:cNvSpPr>
          <p:nvPr>
            <p:ph idx="1"/>
          </p:nvPr>
        </p:nvSpPr>
        <p:spPr/>
        <p:txBody>
          <a:bodyPr/>
          <a:lstStyle/>
          <a:p>
            <a:r>
              <a:rPr lang="en-US" dirty="0" smtClean="0"/>
              <a:t>Personal computers</a:t>
            </a:r>
          </a:p>
          <a:p>
            <a:r>
              <a:rPr lang="en-US" dirty="0" smtClean="0"/>
              <a:t>Mobile computers and mobile devices</a:t>
            </a:r>
          </a:p>
          <a:p>
            <a:r>
              <a:rPr lang="en-US" dirty="0" smtClean="0"/>
              <a:t>Game consoles</a:t>
            </a:r>
          </a:p>
          <a:p>
            <a:r>
              <a:rPr lang="en-US" dirty="0" smtClean="0"/>
              <a:t>Servers, supercomputers, and embedded computers</a:t>
            </a:r>
          </a:p>
        </p:txBody>
      </p:sp>
      <p:sp>
        <p:nvSpPr>
          <p:cNvPr id="14340"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14341" name="Slide Number Placeholder 4"/>
          <p:cNvSpPr>
            <a:spLocks noGrp="1"/>
          </p:cNvSpPr>
          <p:nvPr>
            <p:ph type="sldNum" sz="quarter" idx="12"/>
          </p:nvPr>
        </p:nvSpPr>
        <p:spPr>
          <a:xfrm>
            <a:off x="8509000" y="6324600"/>
            <a:ext cx="635000" cy="533400"/>
          </a:xfrm>
          <a:noFill/>
        </p:spPr>
        <p:txBody>
          <a:bodyPr/>
          <a:lstStyle/>
          <a:p>
            <a:fld id="{AE8146C8-F360-48D2-9195-81C59490B2A6}" type="slidenum">
              <a:rPr lang="en-US"/>
              <a:pPr/>
              <a:t>20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r>
              <a:rPr lang="en-US" smtClean="0"/>
              <a:t>Personal Computers</a:t>
            </a:r>
          </a:p>
        </p:txBody>
      </p:sp>
      <p:sp>
        <p:nvSpPr>
          <p:cNvPr id="15363" name="Rectangle 3"/>
          <p:cNvSpPr>
            <a:spLocks noGrp="1" noChangeArrowheads="1"/>
          </p:cNvSpPr>
          <p:nvPr>
            <p:ph sz="half" idx="1"/>
          </p:nvPr>
        </p:nvSpPr>
        <p:spPr/>
        <p:txBody>
          <a:bodyPr>
            <a:normAutofit fontScale="92500" lnSpcReduction="10000"/>
          </a:bodyPr>
          <a:lstStyle/>
          <a:p>
            <a:r>
              <a:rPr lang="en-US" dirty="0"/>
              <a:t>Personal computers </a:t>
            </a:r>
            <a:r>
              <a:rPr lang="en-US" dirty="0" smtClean="0"/>
              <a:t>also called </a:t>
            </a:r>
            <a:r>
              <a:rPr lang="en-US" dirty="0"/>
              <a:t>desktop computers </a:t>
            </a:r>
            <a:r>
              <a:rPr lang="en-US" dirty="0" smtClean="0"/>
              <a:t>are </a:t>
            </a:r>
            <a:r>
              <a:rPr lang="en-US" dirty="0"/>
              <a:t>designed so the system unit, input devices, output devices, and any other devices fit entirely on a desk</a:t>
            </a:r>
            <a:r>
              <a:rPr lang="en-US" dirty="0" smtClean="0"/>
              <a:t>.</a:t>
            </a:r>
          </a:p>
          <a:p>
            <a:r>
              <a:rPr lang="en-US" dirty="0"/>
              <a:t>A personal </a:t>
            </a:r>
            <a:r>
              <a:rPr lang="en-US" dirty="0" smtClean="0"/>
              <a:t>computer has </a:t>
            </a:r>
            <a:r>
              <a:rPr lang="en-US" dirty="0"/>
              <a:t>the capability to perform input, processing, output, and storage activities.</a:t>
            </a:r>
          </a:p>
        </p:txBody>
      </p:sp>
      <p:sp>
        <p:nvSpPr>
          <p:cNvPr id="15364"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15365" name="Slide Number Placeholder 4"/>
          <p:cNvSpPr>
            <a:spLocks noGrp="1"/>
          </p:cNvSpPr>
          <p:nvPr>
            <p:ph type="sldNum" sz="quarter" idx="12"/>
          </p:nvPr>
        </p:nvSpPr>
        <p:spPr>
          <a:xfrm>
            <a:off x="8509000" y="6324600"/>
            <a:ext cx="635000" cy="533400"/>
          </a:xfrm>
          <a:noFill/>
        </p:spPr>
        <p:txBody>
          <a:bodyPr/>
          <a:lstStyle/>
          <a:p>
            <a:fld id="{4B8797CE-ADA6-4769-AAB5-FF186F8E00BD}" type="slidenum">
              <a:rPr lang="en-US"/>
              <a:pPr/>
              <a:t>21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447800"/>
            <a:ext cx="2857500" cy="2216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038600"/>
            <a:ext cx="2857500" cy="222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609600" y="228600"/>
            <a:ext cx="8534400" cy="838200"/>
          </a:xfrm>
        </p:spPr>
        <p:txBody>
          <a:bodyPr>
            <a:normAutofit/>
          </a:bodyPr>
          <a:lstStyle/>
          <a:p>
            <a:r>
              <a:rPr lang="en-US" sz="3200" dirty="0" smtClean="0"/>
              <a:t>Mobile Computers and </a:t>
            </a:r>
            <a:r>
              <a:rPr lang="en-US" sz="3200" dirty="0" smtClean="0"/>
              <a:t>Mobile </a:t>
            </a:r>
            <a:r>
              <a:rPr lang="en-US" sz="3200" dirty="0" smtClean="0"/>
              <a:t>Devices</a:t>
            </a:r>
          </a:p>
        </p:txBody>
      </p:sp>
      <p:sp>
        <p:nvSpPr>
          <p:cNvPr id="16387" name="Rectangle 3"/>
          <p:cNvSpPr>
            <a:spLocks noGrp="1" noChangeArrowheads="1"/>
          </p:cNvSpPr>
          <p:nvPr>
            <p:ph type="body" sz="half" idx="1"/>
          </p:nvPr>
        </p:nvSpPr>
        <p:spPr/>
        <p:txBody>
          <a:bodyPr/>
          <a:lstStyle/>
          <a:p>
            <a:r>
              <a:rPr lang="en-US" sz="2000" dirty="0" smtClean="0"/>
              <a:t>Mobile Computers</a:t>
            </a:r>
          </a:p>
          <a:p>
            <a:pPr lvl="1"/>
            <a:r>
              <a:rPr lang="en-US" sz="2000" dirty="0" smtClean="0"/>
              <a:t>Notebook </a:t>
            </a:r>
            <a:br>
              <a:rPr lang="en-US" sz="2000" dirty="0" smtClean="0"/>
            </a:br>
            <a:r>
              <a:rPr lang="en-US" sz="2000" dirty="0" smtClean="0"/>
              <a:t>computer</a:t>
            </a:r>
          </a:p>
          <a:p>
            <a:pPr lvl="1"/>
            <a:r>
              <a:rPr lang="en-US" sz="2000" dirty="0" smtClean="0"/>
              <a:t>Tablet computer</a:t>
            </a:r>
          </a:p>
          <a:p>
            <a:pPr lvl="1"/>
            <a:r>
              <a:rPr lang="en-US" sz="2000" dirty="0" err="1" smtClean="0"/>
              <a:t>Netbook</a:t>
            </a:r>
            <a:endParaRPr lang="en-US" sz="2000" dirty="0" smtClean="0"/>
          </a:p>
          <a:p>
            <a:r>
              <a:rPr lang="en-US" sz="2000" dirty="0" smtClean="0"/>
              <a:t>Mobile Devices</a:t>
            </a:r>
          </a:p>
          <a:p>
            <a:pPr lvl="1"/>
            <a:r>
              <a:rPr lang="en-US" sz="2000" dirty="0" smtClean="0"/>
              <a:t>Smartphone</a:t>
            </a:r>
          </a:p>
          <a:p>
            <a:pPr lvl="1"/>
            <a:r>
              <a:rPr lang="en-US" sz="2000" dirty="0" smtClean="0"/>
              <a:t>E-book reader</a:t>
            </a:r>
          </a:p>
        </p:txBody>
      </p:sp>
      <p:sp>
        <p:nvSpPr>
          <p:cNvPr id="16388" name="Footer Placeholder 4"/>
          <p:cNvSpPr>
            <a:spLocks noGrp="1"/>
          </p:cNvSpPr>
          <p:nvPr>
            <p:ph type="ftr" sz="quarter" idx="10"/>
          </p:nvPr>
        </p:nvSpPr>
        <p:spPr>
          <a:noFill/>
        </p:spPr>
        <p:txBody>
          <a:bodyPr/>
          <a:lstStyle/>
          <a:p>
            <a:r>
              <a:rPr lang="en-US"/>
              <a:t>Chapter 1: Integrating Educational Technology into the Curriculum</a:t>
            </a:r>
          </a:p>
        </p:txBody>
      </p:sp>
      <p:sp>
        <p:nvSpPr>
          <p:cNvPr id="16389" name="Slide Number Placeholder 5"/>
          <p:cNvSpPr>
            <a:spLocks noGrp="1"/>
          </p:cNvSpPr>
          <p:nvPr>
            <p:ph type="sldNum" sz="quarter" idx="11"/>
          </p:nvPr>
        </p:nvSpPr>
        <p:spPr>
          <a:noFill/>
        </p:spPr>
        <p:txBody>
          <a:bodyPr/>
          <a:lstStyle/>
          <a:p>
            <a:fld id="{544D889B-9734-4AFC-8BBD-525CE6A964F6}" type="slidenum">
              <a:rPr lang="en-US"/>
              <a:pPr/>
              <a:t>22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543050"/>
            <a:ext cx="5080000" cy="381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9730" y="1552575"/>
            <a:ext cx="4320540" cy="38823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2450" y="1838325"/>
            <a:ext cx="4267200" cy="3200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6875" y="1985806"/>
            <a:ext cx="4706250" cy="311498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4000" y="1757045"/>
            <a:ext cx="4572000" cy="3281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500"/>
                                        <p:tgtEl>
                                          <p:spTgt spid="16387">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6387">
                                            <p:txEl>
                                              <p:pRg st="3" end="3"/>
                                            </p:txEl>
                                          </p:spTgt>
                                        </p:tgtEl>
                                        <p:attrNameLst>
                                          <p:attrName>style.visibility</p:attrName>
                                        </p:attrNameLst>
                                      </p:cBhvr>
                                      <p:to>
                                        <p:strVal val="visible"/>
                                      </p:to>
                                    </p:set>
                                    <p:animEffect transition="in" filter="fade">
                                      <p:cBhvr>
                                        <p:cTn id="32" dur="500"/>
                                        <p:tgtEl>
                                          <p:spTgt spid="16387">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8"/>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6387">
                                            <p:txEl>
                                              <p:pRg st="4" end="4"/>
                                            </p:txEl>
                                          </p:spTgt>
                                        </p:tgtEl>
                                        <p:attrNameLst>
                                          <p:attrName>style.visibility</p:attrName>
                                        </p:attrNameLst>
                                      </p:cBhvr>
                                      <p:to>
                                        <p:strVal val="visible"/>
                                      </p:to>
                                    </p:set>
                                    <p:animEffect transition="in" filter="fade">
                                      <p:cBhvr>
                                        <p:cTn id="42" dur="500"/>
                                        <p:tgtEl>
                                          <p:spTgt spid="1638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387">
                                            <p:txEl>
                                              <p:pRg st="5" end="5"/>
                                            </p:txEl>
                                          </p:spTgt>
                                        </p:tgtEl>
                                        <p:attrNameLst>
                                          <p:attrName>style.visibility</p:attrName>
                                        </p:attrNameLst>
                                      </p:cBhvr>
                                      <p:to>
                                        <p:strVal val="visible"/>
                                      </p:to>
                                    </p:set>
                                    <p:animEffect transition="in" filter="fade">
                                      <p:cBhvr>
                                        <p:cTn id="47" dur="500"/>
                                        <p:tgtEl>
                                          <p:spTgt spid="16387">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6387">
                                            <p:txEl>
                                              <p:pRg st="6" end="6"/>
                                            </p:txEl>
                                          </p:spTgt>
                                        </p:tgtEl>
                                        <p:attrNameLst>
                                          <p:attrName>style.visibility</p:attrName>
                                        </p:attrNameLst>
                                      </p:cBhvr>
                                      <p:to>
                                        <p:strVal val="visible"/>
                                      </p:to>
                                    </p:set>
                                    <p:animEffect transition="in" filter="fade">
                                      <p:cBhvr>
                                        <p:cTn id="57" dur="500"/>
                                        <p:tgtEl>
                                          <p:spTgt spid="16387">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Game Consoles</a:t>
            </a:r>
            <a:endParaRPr lang="en-US" dirty="0"/>
          </a:p>
        </p:txBody>
      </p:sp>
      <p:sp>
        <p:nvSpPr>
          <p:cNvPr id="8" name="Content Placeholder 7"/>
          <p:cNvSpPr>
            <a:spLocks noGrp="1"/>
          </p:cNvSpPr>
          <p:nvPr>
            <p:ph sz="half" idx="1"/>
          </p:nvPr>
        </p:nvSpPr>
        <p:spPr/>
        <p:txBody>
          <a:bodyPr/>
          <a:lstStyle/>
          <a:p>
            <a:r>
              <a:rPr lang="en-US" sz="2400" dirty="0" smtClean="0"/>
              <a:t>Computing device designed for single player or multiplayer video games</a:t>
            </a:r>
          </a:p>
          <a:p>
            <a:r>
              <a:rPr lang="en-US" sz="2400" dirty="0" smtClean="0"/>
              <a:t>Controller is the input device on standard game consoles</a:t>
            </a:r>
          </a:p>
          <a:p>
            <a:r>
              <a:rPr lang="en-US" sz="2400" dirty="0" smtClean="0"/>
              <a:t>Television is the output device</a:t>
            </a:r>
          </a:p>
          <a:p>
            <a:r>
              <a:rPr lang="en-US" sz="2400" dirty="0" smtClean="0"/>
              <a:t>Hard Disks, optical discs, and memory cards are used for storage</a:t>
            </a:r>
            <a:endParaRPr lang="en-US" sz="2400" dirty="0"/>
          </a:p>
        </p:txBody>
      </p:sp>
      <p:sp>
        <p:nvSpPr>
          <p:cNvPr id="5" name="Footer Placeholder 4"/>
          <p:cNvSpPr>
            <a:spLocks noGrp="1"/>
          </p:cNvSpPr>
          <p:nvPr>
            <p:ph type="ftr" sz="quarter" idx="11"/>
          </p:nvPr>
        </p:nvSpPr>
        <p:spPr>
          <a:xfrm>
            <a:off x="638175" y="6381750"/>
            <a:ext cx="8505825" cy="476250"/>
          </a:xfrm>
        </p:spPr>
        <p:txBody>
          <a:bodyPr/>
          <a:lstStyle/>
          <a:p>
            <a:pPr>
              <a:defRPr/>
            </a:pPr>
            <a:r>
              <a:rPr lang="en-US" smtClean="0"/>
              <a:t>Chapter 1: Integrating Educational Technology into the Curriculum</a:t>
            </a:r>
            <a:endParaRPr lang="en-US"/>
          </a:p>
        </p:txBody>
      </p:sp>
      <p:sp>
        <p:nvSpPr>
          <p:cNvPr id="6" name="Slide Number Placeholder 5"/>
          <p:cNvSpPr>
            <a:spLocks noGrp="1"/>
          </p:cNvSpPr>
          <p:nvPr>
            <p:ph type="sldNum" sz="quarter" idx="12"/>
          </p:nvPr>
        </p:nvSpPr>
        <p:spPr>
          <a:xfrm>
            <a:off x="8509000" y="6324600"/>
            <a:ext cx="635000" cy="533400"/>
          </a:xfrm>
        </p:spPr>
        <p:txBody>
          <a:bodyPr/>
          <a:lstStyle/>
          <a:p>
            <a:pPr>
              <a:defRPr/>
            </a:pPr>
            <a:fld id="{5512183F-3B19-4653-99AE-A38C9497E7D4}" type="slidenum">
              <a:rPr lang="en-US" smtClean="0"/>
              <a:pPr>
                <a:defRPr/>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981200"/>
            <a:ext cx="3352800" cy="335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Midrange Servers</a:t>
            </a:r>
            <a:endParaRPr lang="en-US" dirty="0"/>
          </a:p>
        </p:txBody>
      </p:sp>
      <p:sp>
        <p:nvSpPr>
          <p:cNvPr id="11" name="Text Placeholder 10"/>
          <p:cNvSpPr>
            <a:spLocks noGrp="1"/>
          </p:cNvSpPr>
          <p:nvPr>
            <p:ph idx="1"/>
          </p:nvPr>
        </p:nvSpPr>
        <p:spPr>
          <a:xfrm>
            <a:off x="457200" y="1775191"/>
            <a:ext cx="4191000" cy="4625609"/>
          </a:xfrm>
        </p:spPr>
        <p:txBody>
          <a:bodyPr>
            <a:normAutofit fontScale="92500" lnSpcReduction="10000"/>
          </a:bodyPr>
          <a:lstStyle/>
          <a:p>
            <a:r>
              <a:rPr lang="en-US" sz="2800" dirty="0" smtClean="0"/>
              <a:t>A </a:t>
            </a:r>
            <a:r>
              <a:rPr lang="en-US" sz="2800" b="1" dirty="0" smtClean="0"/>
              <a:t>midrange server </a:t>
            </a:r>
            <a:r>
              <a:rPr lang="en-US" sz="2800" dirty="0" smtClean="0"/>
              <a:t>(sometimes called a </a:t>
            </a:r>
            <a:r>
              <a:rPr lang="en-US" sz="2800" b="1" dirty="0" smtClean="0"/>
              <a:t>minicomputer</a:t>
            </a:r>
            <a:r>
              <a:rPr lang="en-US" sz="2800" dirty="0" smtClean="0"/>
              <a:t>) is a medium-sized computer used to host programs and data for a small network. </a:t>
            </a:r>
          </a:p>
          <a:p>
            <a:r>
              <a:rPr lang="en-US" sz="2800" dirty="0" smtClean="0"/>
              <a:t>One trend involving midrange servers, as well as the mainframe computers, is </a:t>
            </a:r>
            <a:r>
              <a:rPr lang="en-US" sz="2800" b="1" dirty="0" smtClean="0"/>
              <a:t>virtualization.  </a:t>
            </a:r>
          </a:p>
        </p:txBody>
      </p:sp>
      <p:pic>
        <p:nvPicPr>
          <p:cNvPr id="9218" name="Picture 2" descr="http://www.assist.cz/images/as400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2209800"/>
            <a:ext cx="4096773"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383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Mainframe Computers</a:t>
            </a:r>
            <a:endParaRPr lang="en-US" dirty="0"/>
          </a:p>
        </p:txBody>
      </p:sp>
      <p:sp>
        <p:nvSpPr>
          <p:cNvPr id="11" name="Text Placeholder 10"/>
          <p:cNvSpPr>
            <a:spLocks noGrp="1"/>
          </p:cNvSpPr>
          <p:nvPr>
            <p:ph idx="1"/>
          </p:nvPr>
        </p:nvSpPr>
        <p:spPr>
          <a:xfrm>
            <a:off x="457200" y="1524000"/>
            <a:ext cx="3810000" cy="4876800"/>
          </a:xfrm>
        </p:spPr>
        <p:txBody>
          <a:bodyPr>
            <a:normAutofit/>
          </a:bodyPr>
          <a:lstStyle/>
          <a:p>
            <a:r>
              <a:rPr lang="en-US" dirty="0" smtClean="0"/>
              <a:t>A </a:t>
            </a:r>
            <a:r>
              <a:rPr lang="en-US" b="1" dirty="0" smtClean="0"/>
              <a:t>mainframe computer </a:t>
            </a:r>
            <a:r>
              <a:rPr lang="en-US" dirty="0" smtClean="0"/>
              <a:t>is a powerful computer used in many large organizations that need to manage large amounts of centralized data.</a:t>
            </a:r>
            <a:endParaRPr lang="en-US" b="1" dirty="0" smtClean="0"/>
          </a:p>
        </p:txBody>
      </p:sp>
      <p:pic>
        <p:nvPicPr>
          <p:cNvPr id="10242" name="Picture 2" descr="http://news.cnet.com/i/bto/20071129/ibm_mainframe_t-rex_270x3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1752600"/>
            <a:ext cx="375809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613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Supercomputers</a:t>
            </a:r>
            <a:endParaRPr lang="en-US" dirty="0"/>
          </a:p>
        </p:txBody>
      </p:sp>
      <p:sp>
        <p:nvSpPr>
          <p:cNvPr id="11" name="Text Placeholder 10"/>
          <p:cNvSpPr>
            <a:spLocks noGrp="1"/>
          </p:cNvSpPr>
          <p:nvPr>
            <p:ph idx="1"/>
          </p:nvPr>
        </p:nvSpPr>
        <p:spPr>
          <a:xfrm>
            <a:off x="76200" y="1752600"/>
            <a:ext cx="4267200" cy="4625609"/>
          </a:xfrm>
        </p:spPr>
        <p:txBody>
          <a:bodyPr>
            <a:normAutofit lnSpcReduction="10000"/>
          </a:bodyPr>
          <a:lstStyle/>
          <a:p>
            <a:r>
              <a:rPr lang="en-US" sz="2400" b="1" dirty="0" smtClean="0"/>
              <a:t>Supercomputers </a:t>
            </a:r>
            <a:r>
              <a:rPr lang="en-US" sz="2400" dirty="0" smtClean="0"/>
              <a:t>are the most powerful and most expensive type of computer available.</a:t>
            </a:r>
          </a:p>
          <a:p>
            <a:r>
              <a:rPr lang="en-US" sz="2400" dirty="0" smtClean="0"/>
              <a:t>To reduce the cost, supercomputers are often built by connecting hundreds of smaller and less expensive</a:t>
            </a:r>
            <a:br>
              <a:rPr lang="en-US" sz="2400" dirty="0" smtClean="0"/>
            </a:br>
            <a:r>
              <a:rPr lang="en-US" sz="2400" dirty="0" smtClean="0"/>
              <a:t>computers into a </a:t>
            </a:r>
            <a:r>
              <a:rPr lang="en-US" sz="2400" b="1" dirty="0" smtClean="0"/>
              <a:t>supercomputing cluster </a:t>
            </a:r>
            <a:r>
              <a:rPr lang="en-US" sz="2400" dirty="0" smtClean="0"/>
              <a:t>that acts as a single supercomputer. </a:t>
            </a:r>
            <a:endParaRPr lang="en-US" sz="2400" b="1" dirty="0" smtClean="0"/>
          </a:p>
        </p:txBody>
      </p:sp>
      <p:pic>
        <p:nvPicPr>
          <p:cNvPr id="11266" name="Picture 2" descr="http://nuclearstreet.com/images/img/crayx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414" y="2438400"/>
            <a:ext cx="4473186" cy="345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409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Embedded Computers</a:t>
            </a:r>
            <a:endParaRPr lang="en-US" dirty="0"/>
          </a:p>
        </p:txBody>
      </p:sp>
      <p:sp>
        <p:nvSpPr>
          <p:cNvPr id="11" name="Text Placeholder 10"/>
          <p:cNvSpPr>
            <a:spLocks noGrp="1"/>
          </p:cNvSpPr>
          <p:nvPr>
            <p:ph idx="1"/>
          </p:nvPr>
        </p:nvSpPr>
        <p:spPr>
          <a:xfrm>
            <a:off x="152400" y="1600200"/>
            <a:ext cx="3962400" cy="4625609"/>
          </a:xfrm>
        </p:spPr>
        <p:txBody>
          <a:bodyPr>
            <a:noAutofit/>
          </a:bodyPr>
          <a:lstStyle/>
          <a:p>
            <a:r>
              <a:rPr lang="en-US" sz="2800" dirty="0" smtClean="0"/>
              <a:t>An </a:t>
            </a:r>
            <a:r>
              <a:rPr lang="en-US" sz="2800" b="1" dirty="0" smtClean="0"/>
              <a:t>embedded computer </a:t>
            </a:r>
            <a:r>
              <a:rPr lang="en-US" sz="2800" dirty="0" smtClean="0"/>
              <a:t>is a tiny computer embedded into a product designed to perform specific tasks or functions for that product.</a:t>
            </a:r>
          </a:p>
          <a:p>
            <a:r>
              <a:rPr lang="en-US" sz="2800" dirty="0" smtClean="0"/>
              <a:t>Used in appliances</a:t>
            </a:r>
            <a:r>
              <a:rPr lang="en-US" dirty="0" smtClean="0"/>
              <a:t>.</a:t>
            </a:r>
          </a:p>
          <a:p>
            <a:endParaRPr lang="en-US" sz="2000" dirty="0" smtClean="0"/>
          </a:p>
        </p:txBody>
      </p:sp>
      <p:pic>
        <p:nvPicPr>
          <p:cNvPr id="2050" name="Picture 2" descr="http://cfnewsads.thomasnet.com/images/large/450/450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667000"/>
            <a:ext cx="4371975" cy="272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133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p:txBody>
          <a:bodyPr>
            <a:normAutofit/>
          </a:bodyPr>
          <a:lstStyle/>
          <a:p>
            <a:r>
              <a:rPr lang="en-US" sz="3200" dirty="0" smtClean="0"/>
              <a:t>Why Use Computer </a:t>
            </a:r>
            <a:r>
              <a:rPr lang="en-US" sz="3200" dirty="0" smtClean="0"/>
              <a:t> Technology </a:t>
            </a:r>
            <a:r>
              <a:rPr lang="en-US" sz="3200" dirty="0" smtClean="0"/>
              <a:t>in Education?</a:t>
            </a:r>
          </a:p>
        </p:txBody>
      </p:sp>
      <p:sp>
        <p:nvSpPr>
          <p:cNvPr id="19459" name="Rectangle 2"/>
          <p:cNvSpPr>
            <a:spLocks noGrp="1" noChangeArrowheads="1"/>
          </p:cNvSpPr>
          <p:nvPr>
            <p:ph idx="1"/>
          </p:nvPr>
        </p:nvSpPr>
        <p:spPr/>
        <p:txBody>
          <a:bodyPr lIns="90488" tIns="44450" rIns="90488" bIns="44450"/>
          <a:lstStyle/>
          <a:p>
            <a:r>
              <a:rPr lang="en-US" dirty="0" smtClean="0"/>
              <a:t>Technology and digital media are everywhere</a:t>
            </a:r>
          </a:p>
          <a:p>
            <a:r>
              <a:rPr lang="en-US" dirty="0" smtClean="0"/>
              <a:t>Technology can support learning</a:t>
            </a:r>
          </a:p>
          <a:p>
            <a:r>
              <a:rPr lang="en-US" dirty="0" smtClean="0"/>
              <a:t>Computers support communications beyond classroom walls</a:t>
            </a:r>
          </a:p>
          <a:p>
            <a:r>
              <a:rPr lang="en-US" dirty="0" smtClean="0"/>
              <a:t>Support of national and international organizations</a:t>
            </a:r>
          </a:p>
        </p:txBody>
      </p:sp>
      <p:sp>
        <p:nvSpPr>
          <p:cNvPr id="19460"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19461" name="Slide Number Placeholder 4"/>
          <p:cNvSpPr>
            <a:spLocks noGrp="1"/>
          </p:cNvSpPr>
          <p:nvPr>
            <p:ph type="sldNum" sz="quarter" idx="12"/>
          </p:nvPr>
        </p:nvSpPr>
        <p:spPr>
          <a:xfrm>
            <a:off x="8509000" y="6324600"/>
            <a:ext cx="635000" cy="533400"/>
          </a:xfrm>
          <a:noFill/>
        </p:spPr>
        <p:txBody>
          <a:bodyPr/>
          <a:lstStyle/>
          <a:p>
            <a:fld id="{313E7869-5A8D-48AC-805B-1EB6615848E3}" type="slidenum">
              <a:rPr lang="en-US"/>
              <a:pPr/>
              <a:t>28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p:txBody>
          <a:bodyPr>
            <a:noAutofit/>
          </a:bodyPr>
          <a:lstStyle/>
          <a:p>
            <a:r>
              <a:rPr lang="en-US" sz="3200" dirty="0"/>
              <a:t>International Society for Technology in Education ( ISTE),</a:t>
            </a:r>
            <a:endParaRPr lang="en-US" sz="3200" dirty="0" smtClean="0"/>
          </a:p>
        </p:txBody>
      </p:sp>
      <p:sp>
        <p:nvSpPr>
          <p:cNvPr id="20483"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0484" name="Slide Number Placeholder 4"/>
          <p:cNvSpPr>
            <a:spLocks noGrp="1"/>
          </p:cNvSpPr>
          <p:nvPr>
            <p:ph type="sldNum" sz="quarter" idx="12"/>
          </p:nvPr>
        </p:nvSpPr>
        <p:spPr>
          <a:xfrm>
            <a:off x="8509000" y="6324600"/>
            <a:ext cx="635000" cy="533400"/>
          </a:xfrm>
          <a:noFill/>
        </p:spPr>
        <p:txBody>
          <a:bodyPr/>
          <a:lstStyle/>
          <a:p>
            <a:fld id="{8823E436-3781-44AD-9FAD-5C21E28757A3}" type="slidenum">
              <a:rPr lang="en-US"/>
              <a:pPr/>
              <a:t>29</a:t>
            </a:fld>
            <a:endParaRPr lang="en-US"/>
          </a:p>
        </p:txBody>
      </p:sp>
      <p:sp>
        <p:nvSpPr>
          <p:cNvPr id="2" name="Content Placeholder 1"/>
          <p:cNvSpPr>
            <a:spLocks noGrp="1"/>
          </p:cNvSpPr>
          <p:nvPr>
            <p:ph idx="1"/>
          </p:nvPr>
        </p:nvSpPr>
        <p:spPr/>
        <p:txBody>
          <a:bodyPr/>
          <a:lstStyle/>
          <a:p>
            <a:r>
              <a:rPr lang="en-US" dirty="0" smtClean="0"/>
              <a:t>On of the leading </a:t>
            </a:r>
            <a:r>
              <a:rPr lang="en-US" dirty="0"/>
              <a:t>nonprofit group that promotes the use of technology to support and improve teaching and learning</a:t>
            </a:r>
            <a:r>
              <a:rPr lang="en-US" dirty="0" smtClean="0"/>
              <a:t>.</a:t>
            </a:r>
          </a:p>
          <a:p>
            <a:r>
              <a:rPr lang="en-US" dirty="0"/>
              <a:t>ISTE has been instrumental in </a:t>
            </a:r>
            <a:r>
              <a:rPr lang="en-US" dirty="0" smtClean="0"/>
              <a:t>developing </a:t>
            </a:r>
            <a:r>
              <a:rPr lang="en-US" dirty="0"/>
              <a:t>the National Educational Technology Standards ( NETS) for the National Council for Accreditation for Teacher Education ( NCATE). </a:t>
            </a:r>
            <a:endParaRPr lang="en-US" dirty="0" smtClean="0"/>
          </a:p>
          <a:p>
            <a:r>
              <a:rPr lang="en-US" dirty="0" smtClean="0"/>
              <a:t>NCATE </a:t>
            </a:r>
            <a:r>
              <a:rPr lang="en-US" dirty="0"/>
              <a:t>is the official body for accrediting teacher education </a:t>
            </a:r>
            <a:r>
              <a:rPr lang="en-US" dirty="0" smtClean="0"/>
              <a:t>programs</a:t>
            </a:r>
            <a:r>
              <a:rPr lang="en-US" dirty="0"/>
              <a:t>. </a:t>
            </a:r>
            <a:endParaRPr lang="en-US" dirty="0" smtClean="0"/>
          </a:p>
          <a:p>
            <a:r>
              <a:rPr lang="en-US" dirty="0" smtClean="0"/>
              <a:t>ISTE </a:t>
            </a:r>
            <a:r>
              <a:rPr lang="en-US" dirty="0"/>
              <a:t>has developed standards for K- 12 teachers, school administrators, and students.</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smtClean="0"/>
              <a:t>Chapter Objectives</a:t>
            </a:r>
          </a:p>
        </p:txBody>
      </p:sp>
      <p:sp>
        <p:nvSpPr>
          <p:cNvPr id="5123" name="Rectangle 5"/>
          <p:cNvSpPr>
            <a:spLocks noGrp="1" noChangeArrowheads="1"/>
          </p:cNvSpPr>
          <p:nvPr>
            <p:ph idx="1"/>
          </p:nvPr>
        </p:nvSpPr>
        <p:spPr/>
        <p:txBody>
          <a:bodyPr/>
          <a:lstStyle/>
          <a:p>
            <a:r>
              <a:rPr lang="en-US" sz="2400" dirty="0" smtClean="0"/>
              <a:t>Describe the National Educational Technology Standards for Teachers (NETS-T) and Students (NETS-S)</a:t>
            </a:r>
          </a:p>
          <a:p>
            <a:r>
              <a:rPr lang="en-US" sz="2400" dirty="0" smtClean="0"/>
              <a:t>Explain why 21</a:t>
            </a:r>
            <a:r>
              <a:rPr lang="en-US" sz="2400" baseline="30000" dirty="0" smtClean="0"/>
              <a:t>st</a:t>
            </a:r>
            <a:r>
              <a:rPr lang="en-US" sz="2400" dirty="0" smtClean="0"/>
              <a:t> century skills need to be incorporated in K-12 curriculum</a:t>
            </a:r>
          </a:p>
          <a:p>
            <a:r>
              <a:rPr lang="en-US" sz="2400" dirty="0" smtClean="0"/>
              <a:t>Describe the characteristics of today’s digital students</a:t>
            </a:r>
          </a:p>
          <a:p>
            <a:r>
              <a:rPr lang="en-US" sz="2400" dirty="0" smtClean="0"/>
              <a:t>Describe six categories of what today’s students need to know</a:t>
            </a:r>
          </a:p>
          <a:p>
            <a:r>
              <a:rPr lang="en-US" sz="2400" dirty="0" smtClean="0"/>
              <a:t>Provide examples of how computers are changing the way people teach and learn</a:t>
            </a:r>
          </a:p>
          <a:p>
            <a:r>
              <a:rPr lang="en-US" sz="2400" dirty="0" smtClean="0"/>
              <a:t>Describe why it is so important for every teacher to have a current </a:t>
            </a:r>
            <a:r>
              <a:rPr lang="en-US" sz="2400" dirty="0" err="1" smtClean="0"/>
              <a:t>ePortfolio</a:t>
            </a:r>
            <a:endParaRPr lang="en-US" sz="2400" dirty="0" smtClean="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p:txBody>
          <a:bodyPr>
            <a:noAutofit/>
          </a:bodyPr>
          <a:lstStyle/>
          <a:p>
            <a:r>
              <a:rPr lang="en-US" sz="3200" dirty="0"/>
              <a:t>International Society for Technology in Education ( ISTE),</a:t>
            </a:r>
            <a:endParaRPr lang="en-US" sz="3200" dirty="0" smtClean="0"/>
          </a:p>
        </p:txBody>
      </p:sp>
      <p:sp>
        <p:nvSpPr>
          <p:cNvPr id="20483"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0484" name="Slide Number Placeholder 4"/>
          <p:cNvSpPr>
            <a:spLocks noGrp="1"/>
          </p:cNvSpPr>
          <p:nvPr>
            <p:ph type="sldNum" sz="quarter" idx="12"/>
          </p:nvPr>
        </p:nvSpPr>
        <p:spPr>
          <a:xfrm>
            <a:off x="8509000" y="6324600"/>
            <a:ext cx="635000" cy="533400"/>
          </a:xfrm>
          <a:noFill/>
        </p:spPr>
        <p:txBody>
          <a:bodyPr/>
          <a:lstStyle/>
          <a:p>
            <a:fld id="{8823E436-3781-44AD-9FAD-5C21E28757A3}" type="slidenum">
              <a:rPr lang="en-US"/>
              <a:pPr/>
              <a:t>30</a:t>
            </a:fld>
            <a:endParaRPr lang="en-US"/>
          </a:p>
        </p:txBody>
      </p:sp>
      <p:sp>
        <p:nvSpPr>
          <p:cNvPr id="2" name="Content Placeholder 1"/>
          <p:cNvSpPr>
            <a:spLocks noGrp="1"/>
          </p:cNvSpPr>
          <p:nvPr>
            <p:ph idx="1"/>
          </p:nvPr>
        </p:nvSpPr>
        <p:spPr/>
        <p:txBody>
          <a:bodyPr/>
          <a:lstStyle/>
          <a:p>
            <a:r>
              <a:rPr lang="en-US" dirty="0" smtClean="0"/>
              <a:t>Web address for ISTE </a:t>
            </a:r>
            <a:r>
              <a:rPr lang="en-US" dirty="0">
                <a:hlinkClick r:id="rId3"/>
              </a:rPr>
              <a:t>http://</a:t>
            </a:r>
            <a:r>
              <a:rPr lang="en-US" dirty="0" smtClean="0">
                <a:hlinkClick r:id="rId3"/>
              </a:rPr>
              <a:t>www.iste.org/welcome.aspx</a:t>
            </a:r>
            <a:r>
              <a:rPr lang="en-US" dirty="0" smtClean="0"/>
              <a:t>.</a:t>
            </a:r>
          </a:p>
          <a:p>
            <a:r>
              <a:rPr lang="en-US" dirty="0"/>
              <a:t>Web address for NCATE </a:t>
            </a:r>
            <a:r>
              <a:rPr lang="en-US" dirty="0">
                <a:hlinkClick r:id="rId4"/>
              </a:rPr>
              <a:t>http://www.ncate.org</a:t>
            </a:r>
            <a:r>
              <a:rPr lang="en-US" dirty="0" smtClean="0">
                <a:hlinkClick r:id="rId4"/>
              </a:rPr>
              <a:t>/</a:t>
            </a:r>
            <a:endParaRPr lang="en-US" dirty="0" smtClean="0"/>
          </a:p>
          <a:p>
            <a:endParaRPr lang="en-US" dirty="0" smtClean="0"/>
          </a:p>
          <a:p>
            <a:endParaRPr lang="en-US" dirty="0"/>
          </a:p>
        </p:txBody>
      </p:sp>
    </p:spTree>
    <p:extLst>
      <p:ext uri="{BB962C8B-B14F-4D97-AF65-F5344CB8AC3E}">
        <p14:creationId xmlns:p14="http://schemas.microsoft.com/office/powerpoint/2010/main" val="308917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The World Is Flat</a:t>
            </a:r>
          </a:p>
        </p:txBody>
      </p:sp>
      <p:sp>
        <p:nvSpPr>
          <p:cNvPr id="21507" name="Content Placeholder 2"/>
          <p:cNvSpPr>
            <a:spLocks noGrp="1"/>
          </p:cNvSpPr>
          <p:nvPr>
            <p:ph idx="1"/>
          </p:nvPr>
        </p:nvSpPr>
        <p:spPr/>
        <p:txBody>
          <a:bodyPr/>
          <a:lstStyle/>
          <a:p>
            <a:r>
              <a:rPr lang="en-US" i="1" dirty="0"/>
              <a:t>In his books, The World Is Flat and Hot, Flat, and Crowded, Thomas Friedman describes how “ lightning- swift changes in technology and communications put people all over the globe in touch with each other as never </a:t>
            </a:r>
            <a:r>
              <a:rPr lang="en-US" i="1" dirty="0" smtClean="0"/>
              <a:t>before</a:t>
            </a:r>
          </a:p>
          <a:p>
            <a:r>
              <a:rPr lang="en-US" dirty="0"/>
              <a:t>Friedman and others stress that many young people are not prepared to be successful in a global economy, which in turn is impacting how America competes on the world stage</a:t>
            </a:r>
            <a:r>
              <a:rPr lang="en-US" dirty="0" smtClean="0"/>
              <a:t>.</a:t>
            </a:r>
          </a:p>
          <a:p>
            <a:r>
              <a:rPr lang="en-US" dirty="0" smtClean="0"/>
              <a:t>The web address for the Flat Classroom Projects  is </a:t>
            </a:r>
            <a:r>
              <a:rPr lang="en-US" dirty="0" smtClean="0">
                <a:hlinkClick r:id="rId3"/>
              </a:rPr>
              <a:t>http</a:t>
            </a:r>
            <a:r>
              <a:rPr lang="en-US" dirty="0">
                <a:hlinkClick r:id="rId3"/>
              </a:rPr>
              <a:t>://www.flatclassroomproject.org/</a:t>
            </a:r>
            <a:endParaRPr lang="en-US" dirty="0" smtClean="0"/>
          </a:p>
        </p:txBody>
      </p:sp>
      <p:sp>
        <p:nvSpPr>
          <p:cNvPr id="21508"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1509" name="Slide Number Placeholder 4"/>
          <p:cNvSpPr>
            <a:spLocks noGrp="1"/>
          </p:cNvSpPr>
          <p:nvPr>
            <p:ph type="sldNum" sz="quarter" idx="12"/>
          </p:nvPr>
        </p:nvSpPr>
        <p:spPr>
          <a:xfrm>
            <a:off x="8509000" y="6324600"/>
            <a:ext cx="635000" cy="533400"/>
          </a:xfrm>
          <a:noFill/>
        </p:spPr>
        <p:txBody>
          <a:bodyPr/>
          <a:lstStyle/>
          <a:p>
            <a:fld id="{9A0F112C-9BB6-4873-99CF-E78CFF063FB5}" type="slidenum">
              <a:rPr lang="en-US"/>
              <a:pPr/>
              <a:t>31</a:t>
            </a:fld>
            <a:endParaRPr lang="en-US"/>
          </a:p>
        </p:txBody>
      </p:sp>
    </p:spTree>
    <p:extLst>
      <p:ext uri="{BB962C8B-B14F-4D97-AF65-F5344CB8AC3E}">
        <p14:creationId xmlns:p14="http://schemas.microsoft.com/office/powerpoint/2010/main" val="39267405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21</a:t>
            </a:r>
            <a:r>
              <a:rPr lang="en-US" baseline="30000" smtClean="0"/>
              <a:t>st</a:t>
            </a:r>
            <a:r>
              <a:rPr lang="en-US" smtClean="0"/>
              <a:t> Century Skills</a:t>
            </a:r>
          </a:p>
        </p:txBody>
      </p:sp>
      <p:sp>
        <p:nvSpPr>
          <p:cNvPr id="2253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2533" name="Slide Number Placeholder 4"/>
          <p:cNvSpPr>
            <a:spLocks noGrp="1"/>
          </p:cNvSpPr>
          <p:nvPr>
            <p:ph type="sldNum" sz="quarter" idx="12"/>
          </p:nvPr>
        </p:nvSpPr>
        <p:spPr>
          <a:xfrm>
            <a:off x="8509000" y="6324600"/>
            <a:ext cx="635000" cy="533400"/>
          </a:xfrm>
          <a:noFill/>
        </p:spPr>
        <p:txBody>
          <a:bodyPr/>
          <a:lstStyle/>
          <a:p>
            <a:fld id="{6EA77BCD-6A7C-44C4-A5F5-4A1BB29F8B92}" type="slidenum">
              <a:rPr lang="en-US"/>
              <a:pPr/>
              <a:t>32</a:t>
            </a:fld>
            <a:endParaRPr lang="en-US"/>
          </a:p>
        </p:txBody>
      </p:sp>
      <p:sp>
        <p:nvSpPr>
          <p:cNvPr id="2" name="Content Placeholder 1"/>
          <p:cNvSpPr>
            <a:spLocks noGrp="1"/>
          </p:cNvSpPr>
          <p:nvPr>
            <p:ph idx="1"/>
          </p:nvPr>
        </p:nvSpPr>
        <p:spPr/>
        <p:txBody>
          <a:bodyPr/>
          <a:lstStyle/>
          <a:p>
            <a:r>
              <a:rPr lang="en-US" dirty="0"/>
              <a:t>The Partnership for 21st Century Skills is a national organization that focuses on </a:t>
            </a:r>
            <a:r>
              <a:rPr lang="en-US" dirty="0" smtClean="0"/>
              <a:t>infusing </a:t>
            </a:r>
            <a:r>
              <a:rPr lang="en-US" dirty="0"/>
              <a:t>21st century skills into </a:t>
            </a:r>
            <a:r>
              <a:rPr lang="en-US" dirty="0" smtClean="0"/>
              <a:t>education</a:t>
            </a:r>
          </a:p>
          <a:p>
            <a:r>
              <a:rPr lang="en-US" dirty="0"/>
              <a:t>The partnership’s goal is to ensure that students who graduate from our schools have the skills needed to be effective workers, </a:t>
            </a:r>
            <a:r>
              <a:rPr lang="en-US" dirty="0" smtClean="0"/>
              <a:t>citizens</a:t>
            </a:r>
            <a:r>
              <a:rPr lang="en-US" dirty="0"/>
              <a:t>, and leaders in the new global </a:t>
            </a:r>
            <a:r>
              <a:rPr lang="en-US" dirty="0" smtClean="0"/>
              <a:t>economy.</a:t>
            </a:r>
          </a:p>
          <a:p>
            <a:r>
              <a:rPr lang="en-US" dirty="0" smtClean="0"/>
              <a:t>The web address for the partnership is </a:t>
            </a:r>
            <a:r>
              <a:rPr lang="en-US" dirty="0">
                <a:hlinkClick r:id="rId3"/>
              </a:rPr>
              <a:t>http://www.p21.org/</a:t>
            </a:r>
            <a:endParaRPr lang="en-US" dirty="0"/>
          </a:p>
        </p:txBody>
      </p:sp>
    </p:spTree>
    <p:extLst>
      <p:ext uri="{BB962C8B-B14F-4D97-AF65-F5344CB8AC3E}">
        <p14:creationId xmlns:p14="http://schemas.microsoft.com/office/powerpoint/2010/main" val="7417115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21</a:t>
            </a:r>
            <a:r>
              <a:rPr lang="en-US" baseline="30000" smtClean="0"/>
              <a:t>st</a:t>
            </a:r>
            <a:r>
              <a:rPr lang="en-US" smtClean="0"/>
              <a:t> Century Skills</a:t>
            </a:r>
          </a:p>
        </p:txBody>
      </p:sp>
      <p:sp>
        <p:nvSpPr>
          <p:cNvPr id="2253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2533" name="Slide Number Placeholder 4"/>
          <p:cNvSpPr>
            <a:spLocks noGrp="1"/>
          </p:cNvSpPr>
          <p:nvPr>
            <p:ph type="sldNum" sz="quarter" idx="12"/>
          </p:nvPr>
        </p:nvSpPr>
        <p:spPr>
          <a:xfrm>
            <a:off x="8509000" y="6324600"/>
            <a:ext cx="635000" cy="533400"/>
          </a:xfrm>
          <a:noFill/>
        </p:spPr>
        <p:txBody>
          <a:bodyPr/>
          <a:lstStyle/>
          <a:p>
            <a:fld id="{6EA77BCD-6A7C-44C4-A5F5-4A1BB29F8B92}" type="slidenum">
              <a:rPr lang="en-US"/>
              <a:pPr/>
              <a:t>33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524000"/>
            <a:ext cx="726757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Computing in the Digital Age</a:t>
            </a:r>
          </a:p>
        </p:txBody>
      </p:sp>
      <p:sp>
        <p:nvSpPr>
          <p:cNvPr id="23555" name="Content Placeholder 2"/>
          <p:cNvSpPr>
            <a:spLocks noGrp="1"/>
          </p:cNvSpPr>
          <p:nvPr>
            <p:ph idx="1"/>
          </p:nvPr>
        </p:nvSpPr>
        <p:spPr/>
        <p:txBody>
          <a:bodyPr/>
          <a:lstStyle/>
          <a:p>
            <a:r>
              <a:rPr lang="en-US" smtClean="0"/>
              <a:t>Digital Students: Who are they and how do they learn?</a:t>
            </a:r>
          </a:p>
          <a:p>
            <a:pPr lvl="1"/>
            <a:r>
              <a:rPr lang="en-US" smtClean="0"/>
              <a:t>Digital generations  - students use different technologies to communicate and to access information from multiple resources</a:t>
            </a:r>
          </a:p>
          <a:p>
            <a:pPr lvl="1"/>
            <a:r>
              <a:rPr lang="en-US" smtClean="0"/>
              <a:t>Digital students (digital kids)</a:t>
            </a:r>
          </a:p>
          <a:p>
            <a:pPr lvl="2"/>
            <a:r>
              <a:rPr lang="en-US" smtClean="0"/>
              <a:t>Hypercommunicators</a:t>
            </a:r>
          </a:p>
          <a:p>
            <a:pPr lvl="2"/>
            <a:r>
              <a:rPr lang="en-US" smtClean="0"/>
              <a:t>Multitaskers</a:t>
            </a:r>
          </a:p>
          <a:p>
            <a:pPr lvl="2"/>
            <a:r>
              <a:rPr lang="en-US" smtClean="0"/>
              <a:t>Goal oriented</a:t>
            </a:r>
          </a:p>
        </p:txBody>
      </p:sp>
      <p:sp>
        <p:nvSpPr>
          <p:cNvPr id="23556"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3557" name="Slide Number Placeholder 4"/>
          <p:cNvSpPr>
            <a:spLocks noGrp="1"/>
          </p:cNvSpPr>
          <p:nvPr>
            <p:ph type="sldNum" sz="quarter" idx="12"/>
          </p:nvPr>
        </p:nvSpPr>
        <p:spPr>
          <a:xfrm>
            <a:off x="8509000" y="6324600"/>
            <a:ext cx="635000" cy="533400"/>
          </a:xfrm>
          <a:noFill/>
        </p:spPr>
        <p:txBody>
          <a:bodyPr/>
          <a:lstStyle/>
          <a:p>
            <a:fld id="{9DCF5392-9E2A-4902-8FB4-A7A78DAA64BE}" type="slidenum">
              <a:rPr lang="en-US"/>
              <a:pPr/>
              <a:t>34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Computing in the Digital Age</a:t>
            </a:r>
          </a:p>
        </p:txBody>
      </p:sp>
      <p:sp>
        <p:nvSpPr>
          <p:cNvPr id="25603" name="Content Placeholder 2"/>
          <p:cNvSpPr>
            <a:spLocks noGrp="1"/>
          </p:cNvSpPr>
          <p:nvPr>
            <p:ph idx="1"/>
          </p:nvPr>
        </p:nvSpPr>
        <p:spPr>
          <a:xfrm>
            <a:off x="457200" y="1600200"/>
            <a:ext cx="8229600" cy="3505200"/>
          </a:xfrm>
        </p:spPr>
        <p:txBody>
          <a:bodyPr>
            <a:normAutofit/>
          </a:bodyPr>
          <a:lstStyle/>
          <a:p>
            <a:r>
              <a:rPr lang="en-US" dirty="0" smtClean="0"/>
              <a:t>Creativity and Innovation - Students </a:t>
            </a:r>
            <a:r>
              <a:rPr lang="en-US" dirty="0"/>
              <a:t>demonstrate creative thinking, construct knowledge, and develop innovative products and processes using technology. </a:t>
            </a:r>
            <a:endParaRPr lang="en-US" dirty="0" smtClean="0"/>
          </a:p>
          <a:p>
            <a:pPr lvl="1"/>
            <a:r>
              <a:rPr lang="en-US" dirty="0" smtClean="0"/>
              <a:t>apply </a:t>
            </a:r>
            <a:r>
              <a:rPr lang="en-US" dirty="0"/>
              <a:t>existing knowledge to generate new ideas, products, or processes. </a:t>
            </a:r>
            <a:endParaRPr lang="en-US" dirty="0" smtClean="0"/>
          </a:p>
          <a:p>
            <a:pPr lvl="1"/>
            <a:r>
              <a:rPr lang="en-US" dirty="0" smtClean="0"/>
              <a:t>create </a:t>
            </a:r>
            <a:r>
              <a:rPr lang="en-US" dirty="0"/>
              <a:t>original works as a means of personal or group expression. </a:t>
            </a:r>
            <a:endParaRPr lang="en-US" dirty="0" smtClean="0"/>
          </a:p>
          <a:p>
            <a:pPr lvl="1"/>
            <a:r>
              <a:rPr lang="en-US" dirty="0" smtClean="0"/>
              <a:t>use </a:t>
            </a:r>
            <a:r>
              <a:rPr lang="en-US" dirty="0"/>
              <a:t>models and simulations to explore complex systems and issues</a:t>
            </a:r>
            <a:r>
              <a:rPr lang="en-US" dirty="0" smtClean="0"/>
              <a:t>.</a:t>
            </a:r>
          </a:p>
          <a:p>
            <a:pPr lvl="1"/>
            <a:r>
              <a:rPr lang="en-US" dirty="0" smtClean="0"/>
              <a:t>identify </a:t>
            </a:r>
            <a:r>
              <a:rPr lang="en-US" dirty="0"/>
              <a:t>trends and forecast </a:t>
            </a:r>
            <a:r>
              <a:rPr lang="en-US" dirty="0" smtClean="0"/>
              <a:t>possibilities</a:t>
            </a:r>
            <a:endParaRPr lang="en-US" dirty="0" smtClean="0"/>
          </a:p>
        </p:txBody>
      </p:sp>
      <p:sp>
        <p:nvSpPr>
          <p:cNvPr id="25604"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5605" name="Slide Number Placeholder 4"/>
          <p:cNvSpPr>
            <a:spLocks noGrp="1"/>
          </p:cNvSpPr>
          <p:nvPr>
            <p:ph type="sldNum" sz="quarter" idx="12"/>
          </p:nvPr>
        </p:nvSpPr>
        <p:spPr>
          <a:xfrm>
            <a:off x="8509000" y="6324600"/>
            <a:ext cx="635000" cy="533400"/>
          </a:xfrm>
          <a:noFill/>
        </p:spPr>
        <p:txBody>
          <a:bodyPr/>
          <a:lstStyle/>
          <a:p>
            <a:fld id="{8A7E8F18-63C7-4D7F-8012-289BD6AD1E1E}" type="slidenum">
              <a:rPr lang="en-US"/>
              <a:pPr/>
              <a:t>35</a:t>
            </a:fld>
            <a:endParaRPr lang="en-US"/>
          </a:p>
        </p:txBody>
      </p:sp>
      <p:sp>
        <p:nvSpPr>
          <p:cNvPr id="3" name="TextBox 2"/>
          <p:cNvSpPr txBox="1"/>
          <p:nvPr/>
        </p:nvSpPr>
        <p:spPr>
          <a:xfrm>
            <a:off x="1905000" y="6172200"/>
            <a:ext cx="5365636" cy="369332"/>
          </a:xfrm>
          <a:prstGeom prst="rect">
            <a:avLst/>
          </a:prstGeom>
          <a:noFill/>
        </p:spPr>
        <p:txBody>
          <a:bodyPr wrap="none" rtlCol="0">
            <a:spAutoFit/>
          </a:bodyPr>
          <a:lstStyle/>
          <a:p>
            <a:r>
              <a:rPr lang="en-US" dirty="0" smtClean="0"/>
              <a:t>Original information found on </a:t>
            </a:r>
            <a:r>
              <a:rPr lang="en-US" dirty="0" smtClean="0">
                <a:hlinkClick r:id="rId3"/>
              </a:rPr>
              <a:t>www.iste.org</a:t>
            </a:r>
            <a:r>
              <a:rPr lang="en-US" dirty="0" smtClean="0"/>
              <a:t> website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bldLvl="3"/>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Computing in the Digital Age</a:t>
            </a:r>
          </a:p>
        </p:txBody>
      </p:sp>
      <p:sp>
        <p:nvSpPr>
          <p:cNvPr id="26627" name="Content Placeholder 2"/>
          <p:cNvSpPr>
            <a:spLocks noGrp="1"/>
          </p:cNvSpPr>
          <p:nvPr>
            <p:ph idx="1"/>
          </p:nvPr>
        </p:nvSpPr>
        <p:spPr/>
        <p:txBody>
          <a:bodyPr/>
          <a:lstStyle/>
          <a:p>
            <a:r>
              <a:rPr lang="en-US" dirty="0" err="1" smtClean="0"/>
              <a:t>Gamemaker</a:t>
            </a:r>
            <a:r>
              <a:rPr lang="en-US" dirty="0" smtClean="0"/>
              <a:t> is an example of a software program that allows students to create video games while fostering opportunities for creativity and innovation</a:t>
            </a:r>
          </a:p>
        </p:txBody>
      </p:sp>
      <p:sp>
        <p:nvSpPr>
          <p:cNvPr id="26628"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6629" name="Slide Number Placeholder 4"/>
          <p:cNvSpPr>
            <a:spLocks noGrp="1"/>
          </p:cNvSpPr>
          <p:nvPr>
            <p:ph type="sldNum" sz="quarter" idx="12"/>
          </p:nvPr>
        </p:nvSpPr>
        <p:spPr>
          <a:xfrm>
            <a:off x="8509000" y="6324600"/>
            <a:ext cx="635000" cy="533400"/>
          </a:xfrm>
          <a:noFill/>
        </p:spPr>
        <p:txBody>
          <a:bodyPr/>
          <a:lstStyle/>
          <a:p>
            <a:fld id="{F104FD94-B213-4AB4-A65C-C6A5E8242704}" type="slidenum">
              <a:rPr lang="en-US"/>
              <a:pPr/>
              <a:t>36</a:t>
            </a:fld>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769"/>
          <a:stretch/>
        </p:blipFill>
        <p:spPr>
          <a:xfrm>
            <a:off x="2133600" y="2933700"/>
            <a:ext cx="4755821" cy="3581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Computing in the Digital Age</a:t>
            </a:r>
          </a:p>
        </p:txBody>
      </p:sp>
      <p:sp>
        <p:nvSpPr>
          <p:cNvPr id="27651" name="Content Placeholder 2"/>
          <p:cNvSpPr>
            <a:spLocks noGrp="1"/>
          </p:cNvSpPr>
          <p:nvPr>
            <p:ph idx="1"/>
          </p:nvPr>
        </p:nvSpPr>
        <p:spPr>
          <a:xfrm>
            <a:off x="457200" y="1600200"/>
            <a:ext cx="8229600" cy="4343400"/>
          </a:xfrm>
        </p:spPr>
        <p:txBody>
          <a:bodyPr>
            <a:normAutofit lnSpcReduction="10000"/>
          </a:bodyPr>
          <a:lstStyle/>
          <a:p>
            <a:r>
              <a:rPr lang="en-US" dirty="0" smtClean="0"/>
              <a:t>Communication and Collaboration - Students </a:t>
            </a:r>
            <a:r>
              <a:rPr lang="en-US" dirty="0"/>
              <a:t>use digital media and environments to communicate and work collaboratively, including at a distance, to support individual learning and contribute to the learning of others. Students: </a:t>
            </a:r>
            <a:endParaRPr lang="en-US" dirty="0" smtClean="0"/>
          </a:p>
          <a:p>
            <a:pPr lvl="1"/>
            <a:r>
              <a:rPr lang="en-US" dirty="0" smtClean="0"/>
              <a:t>interact</a:t>
            </a:r>
            <a:r>
              <a:rPr lang="en-US" dirty="0"/>
              <a:t>, collaborate, and publish with peers, experts, or others employing a variety of digital environments and media. </a:t>
            </a:r>
            <a:endParaRPr lang="en-US" dirty="0" smtClean="0"/>
          </a:p>
          <a:p>
            <a:pPr lvl="1"/>
            <a:r>
              <a:rPr lang="en-US" dirty="0" smtClean="0"/>
              <a:t>communicate </a:t>
            </a:r>
            <a:r>
              <a:rPr lang="en-US" dirty="0"/>
              <a:t>information and ideas effectively to multiple audiences using a variety of media and formats. </a:t>
            </a:r>
            <a:endParaRPr lang="en-US" dirty="0" smtClean="0"/>
          </a:p>
          <a:p>
            <a:pPr lvl="1"/>
            <a:r>
              <a:rPr lang="en-US" dirty="0" smtClean="0"/>
              <a:t>develop </a:t>
            </a:r>
            <a:r>
              <a:rPr lang="en-US" dirty="0"/>
              <a:t>cultural understanding and global awareness by engaging with learners of other cultures. </a:t>
            </a:r>
            <a:endParaRPr lang="en-US" dirty="0" smtClean="0"/>
          </a:p>
          <a:p>
            <a:pPr lvl="1"/>
            <a:r>
              <a:rPr lang="en-US" dirty="0" smtClean="0"/>
              <a:t>contribute </a:t>
            </a:r>
            <a:r>
              <a:rPr lang="en-US" dirty="0"/>
              <a:t>to project teams to produce original works or solve problems.</a:t>
            </a:r>
            <a:endParaRPr lang="en-US" dirty="0" smtClean="0"/>
          </a:p>
        </p:txBody>
      </p:sp>
      <p:sp>
        <p:nvSpPr>
          <p:cNvPr id="2765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7653" name="Slide Number Placeholder 4"/>
          <p:cNvSpPr>
            <a:spLocks noGrp="1"/>
          </p:cNvSpPr>
          <p:nvPr>
            <p:ph type="sldNum" sz="quarter" idx="12"/>
          </p:nvPr>
        </p:nvSpPr>
        <p:spPr>
          <a:xfrm>
            <a:off x="8509000" y="6324600"/>
            <a:ext cx="635000" cy="533400"/>
          </a:xfrm>
          <a:noFill/>
        </p:spPr>
        <p:txBody>
          <a:bodyPr/>
          <a:lstStyle/>
          <a:p>
            <a:fld id="{9CC152EA-6C49-49C6-A94B-8D7D3A966300}" type="slidenum">
              <a:rPr lang="en-US"/>
              <a:pPr/>
              <a:t>37</a:t>
            </a:fld>
            <a:endParaRPr lang="en-US"/>
          </a:p>
        </p:txBody>
      </p:sp>
      <p:sp>
        <p:nvSpPr>
          <p:cNvPr id="7" name="TextBox 6"/>
          <p:cNvSpPr txBox="1"/>
          <p:nvPr/>
        </p:nvSpPr>
        <p:spPr>
          <a:xfrm>
            <a:off x="685800" y="6251323"/>
            <a:ext cx="7468776" cy="369332"/>
          </a:xfrm>
          <a:prstGeom prst="rect">
            <a:avLst/>
          </a:prstGeom>
          <a:noFill/>
        </p:spPr>
        <p:txBody>
          <a:bodyPr wrap="none" rtlCol="0">
            <a:spAutoFit/>
          </a:bodyPr>
          <a:lstStyle/>
          <a:p>
            <a:r>
              <a:rPr lang="en-US" dirty="0" smtClean="0"/>
              <a:t>Original information found on </a:t>
            </a:r>
            <a:r>
              <a:rPr lang="en-US" dirty="0">
                <a:hlinkClick r:id="rId3"/>
              </a:rPr>
              <a:t>http://www.iste.org/welcome.aspx</a:t>
            </a:r>
            <a:r>
              <a:rPr lang="en-US" dirty="0" smtClean="0"/>
              <a:t> website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500"/>
                                        <p:tgtEl>
                                          <p:spTgt spid="27651">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bldLvl="3"/>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Computing in the Digital Age</a:t>
            </a:r>
          </a:p>
        </p:txBody>
      </p:sp>
      <p:sp>
        <p:nvSpPr>
          <p:cNvPr id="28675" name="Content Placeholder 2"/>
          <p:cNvSpPr>
            <a:spLocks noGrp="1"/>
          </p:cNvSpPr>
          <p:nvPr>
            <p:ph idx="1"/>
          </p:nvPr>
        </p:nvSpPr>
        <p:spPr/>
        <p:txBody>
          <a:bodyPr/>
          <a:lstStyle/>
          <a:p>
            <a:r>
              <a:rPr lang="en-US" dirty="0" smtClean="0"/>
              <a:t>Research </a:t>
            </a:r>
            <a:r>
              <a:rPr lang="en-US" dirty="0" smtClean="0"/>
              <a:t>and Information </a:t>
            </a:r>
            <a:r>
              <a:rPr lang="en-US" dirty="0" smtClean="0"/>
              <a:t>Fluency - Information </a:t>
            </a:r>
            <a:r>
              <a:rPr lang="en-US" dirty="0" smtClean="0"/>
              <a:t>fluency is when a person has mastered the ability to analyze and evaluate </a:t>
            </a:r>
            <a:r>
              <a:rPr lang="en-US" dirty="0" smtClean="0"/>
              <a:t>information</a:t>
            </a:r>
          </a:p>
          <a:p>
            <a:pPr lvl="1"/>
            <a:r>
              <a:rPr lang="en-US" dirty="0"/>
              <a:t>Students apply digital tools to gather, evaluate, and use information. Students: </a:t>
            </a:r>
            <a:endParaRPr lang="en-US" dirty="0" smtClean="0"/>
          </a:p>
          <a:p>
            <a:pPr lvl="2"/>
            <a:r>
              <a:rPr lang="en-US" dirty="0" smtClean="0"/>
              <a:t>plan </a:t>
            </a:r>
            <a:r>
              <a:rPr lang="en-US" dirty="0"/>
              <a:t>strategies to guide inquiry. </a:t>
            </a:r>
            <a:endParaRPr lang="en-US" dirty="0" smtClean="0"/>
          </a:p>
          <a:p>
            <a:pPr lvl="2"/>
            <a:r>
              <a:rPr lang="en-US" dirty="0" smtClean="0"/>
              <a:t>locate</a:t>
            </a:r>
            <a:r>
              <a:rPr lang="en-US" dirty="0"/>
              <a:t>, organize, analyze, evaluate, synthesize, and ethically use information from a variety of sources and media. </a:t>
            </a:r>
            <a:endParaRPr lang="en-US" dirty="0" smtClean="0"/>
          </a:p>
          <a:p>
            <a:pPr lvl="2"/>
            <a:r>
              <a:rPr lang="en-US" dirty="0" smtClean="0"/>
              <a:t>evaluate </a:t>
            </a:r>
            <a:r>
              <a:rPr lang="en-US" dirty="0"/>
              <a:t>and select information sources and digital tools based on the appropriateness to specific tasks. </a:t>
            </a:r>
            <a:endParaRPr lang="en-US" dirty="0" smtClean="0"/>
          </a:p>
          <a:p>
            <a:pPr lvl="2"/>
            <a:r>
              <a:rPr lang="en-US" dirty="0" smtClean="0"/>
              <a:t>process </a:t>
            </a:r>
            <a:r>
              <a:rPr lang="en-US" dirty="0"/>
              <a:t>data and report results.</a:t>
            </a:r>
            <a:endParaRPr lang="en-US" dirty="0" smtClean="0"/>
          </a:p>
        </p:txBody>
      </p:sp>
      <p:sp>
        <p:nvSpPr>
          <p:cNvPr id="28676"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8677" name="Slide Number Placeholder 4"/>
          <p:cNvSpPr>
            <a:spLocks noGrp="1"/>
          </p:cNvSpPr>
          <p:nvPr>
            <p:ph type="sldNum" sz="quarter" idx="12"/>
          </p:nvPr>
        </p:nvSpPr>
        <p:spPr>
          <a:xfrm>
            <a:off x="8509000" y="6324600"/>
            <a:ext cx="635000" cy="533400"/>
          </a:xfrm>
          <a:noFill/>
        </p:spPr>
        <p:txBody>
          <a:bodyPr/>
          <a:lstStyle/>
          <a:p>
            <a:fld id="{7C2E9C34-8729-4083-A01E-D61AF9B702A9}" type="slidenum">
              <a:rPr lang="en-US"/>
              <a:pPr/>
              <a:t>38</a:t>
            </a:fld>
            <a:endParaRPr lang="en-US"/>
          </a:p>
        </p:txBody>
      </p:sp>
      <p:sp>
        <p:nvSpPr>
          <p:cNvPr id="7" name="TextBox 6"/>
          <p:cNvSpPr txBox="1"/>
          <p:nvPr/>
        </p:nvSpPr>
        <p:spPr>
          <a:xfrm>
            <a:off x="685800" y="6251323"/>
            <a:ext cx="7468776" cy="369332"/>
          </a:xfrm>
          <a:prstGeom prst="rect">
            <a:avLst/>
          </a:prstGeom>
          <a:noFill/>
        </p:spPr>
        <p:txBody>
          <a:bodyPr wrap="none" rtlCol="0">
            <a:spAutoFit/>
          </a:bodyPr>
          <a:lstStyle/>
          <a:p>
            <a:r>
              <a:rPr lang="en-US" dirty="0" smtClean="0"/>
              <a:t>Original information found on </a:t>
            </a:r>
            <a:r>
              <a:rPr lang="en-US" dirty="0">
                <a:hlinkClick r:id="rId3"/>
              </a:rPr>
              <a:t>http://www.iste.org/welcome.aspx</a:t>
            </a:r>
            <a:r>
              <a:rPr lang="en-US" dirty="0" smtClean="0"/>
              <a:t> website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bldLvl="3"/>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Computing in the Digital Age</a:t>
            </a:r>
          </a:p>
        </p:txBody>
      </p:sp>
      <p:sp>
        <p:nvSpPr>
          <p:cNvPr id="29699" name="Content Placeholder 2"/>
          <p:cNvSpPr>
            <a:spLocks noGrp="1"/>
          </p:cNvSpPr>
          <p:nvPr>
            <p:ph idx="1"/>
          </p:nvPr>
        </p:nvSpPr>
        <p:spPr/>
        <p:txBody>
          <a:bodyPr>
            <a:normAutofit/>
          </a:bodyPr>
          <a:lstStyle/>
          <a:p>
            <a:r>
              <a:rPr lang="en-US" dirty="0" smtClean="0"/>
              <a:t>Critical Thinking, Problem Solving, and Decision Making - Students </a:t>
            </a:r>
            <a:r>
              <a:rPr lang="en-US" dirty="0"/>
              <a:t>use critical thinking skills to plan and conduct research, manage projects, solve problems, and make informed decisions using appropriate digital tools and resources. Students: </a:t>
            </a:r>
            <a:endParaRPr lang="en-US" dirty="0" smtClean="0"/>
          </a:p>
          <a:p>
            <a:pPr lvl="1"/>
            <a:r>
              <a:rPr lang="en-US" dirty="0" smtClean="0"/>
              <a:t>identify </a:t>
            </a:r>
            <a:r>
              <a:rPr lang="en-US" dirty="0"/>
              <a:t>and define authentic problems and significant questions for investigation. </a:t>
            </a:r>
            <a:endParaRPr lang="en-US" dirty="0" smtClean="0"/>
          </a:p>
          <a:p>
            <a:pPr lvl="1"/>
            <a:r>
              <a:rPr lang="en-US" dirty="0" smtClean="0"/>
              <a:t>plan </a:t>
            </a:r>
            <a:r>
              <a:rPr lang="en-US" dirty="0"/>
              <a:t>and manage activities to develop a solution or complete a project. </a:t>
            </a:r>
            <a:endParaRPr lang="en-US" dirty="0" smtClean="0"/>
          </a:p>
          <a:p>
            <a:pPr lvl="1"/>
            <a:r>
              <a:rPr lang="en-US" dirty="0" smtClean="0"/>
              <a:t>collect </a:t>
            </a:r>
            <a:r>
              <a:rPr lang="en-US" dirty="0"/>
              <a:t>and analyze data to identify solutions and/ or make informed decisions. </a:t>
            </a:r>
            <a:endParaRPr lang="en-US" dirty="0" smtClean="0"/>
          </a:p>
          <a:p>
            <a:pPr lvl="1"/>
            <a:r>
              <a:rPr lang="en-US" dirty="0" smtClean="0"/>
              <a:t>use </a:t>
            </a:r>
            <a:r>
              <a:rPr lang="en-US" dirty="0"/>
              <a:t>multiple processes and diverse perspectives to explore alternative solutions.</a:t>
            </a:r>
            <a:endParaRPr lang="en-US" dirty="0" smtClean="0"/>
          </a:p>
        </p:txBody>
      </p:sp>
      <p:sp>
        <p:nvSpPr>
          <p:cNvPr id="29700"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29701" name="Slide Number Placeholder 4"/>
          <p:cNvSpPr>
            <a:spLocks noGrp="1"/>
          </p:cNvSpPr>
          <p:nvPr>
            <p:ph type="sldNum" sz="quarter" idx="12"/>
          </p:nvPr>
        </p:nvSpPr>
        <p:spPr>
          <a:xfrm>
            <a:off x="8509000" y="6324600"/>
            <a:ext cx="635000" cy="533400"/>
          </a:xfrm>
          <a:noFill/>
        </p:spPr>
        <p:txBody>
          <a:bodyPr/>
          <a:lstStyle/>
          <a:p>
            <a:fld id="{E57C5110-28CA-4EE4-8FF6-B4CDD22B033D}" type="slidenum">
              <a:rPr lang="en-US"/>
              <a:pPr/>
              <a:t>39</a:t>
            </a:fld>
            <a:endParaRPr lang="en-US"/>
          </a:p>
        </p:txBody>
      </p:sp>
      <p:sp>
        <p:nvSpPr>
          <p:cNvPr id="7" name="TextBox 6"/>
          <p:cNvSpPr txBox="1"/>
          <p:nvPr/>
        </p:nvSpPr>
        <p:spPr>
          <a:xfrm>
            <a:off x="685800" y="6251323"/>
            <a:ext cx="7468776" cy="369332"/>
          </a:xfrm>
          <a:prstGeom prst="rect">
            <a:avLst/>
          </a:prstGeom>
          <a:noFill/>
        </p:spPr>
        <p:txBody>
          <a:bodyPr wrap="none" rtlCol="0">
            <a:spAutoFit/>
          </a:bodyPr>
          <a:lstStyle/>
          <a:p>
            <a:r>
              <a:rPr lang="en-US" dirty="0" smtClean="0"/>
              <a:t>Original information found on </a:t>
            </a:r>
            <a:r>
              <a:rPr lang="en-US" dirty="0">
                <a:hlinkClick r:id="rId3"/>
              </a:rPr>
              <a:t>http://www.iste.org/welcome.aspx</a:t>
            </a:r>
            <a:r>
              <a:rPr lang="en-US" dirty="0" smtClean="0"/>
              <a:t> website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500"/>
                                        <p:tgtEl>
                                          <p:spTgt spid="2969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bldLvl="3"/>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p:txBody>
          <a:bodyPr/>
          <a:lstStyle/>
          <a:p>
            <a:r>
              <a:rPr lang="en-US" dirty="0" smtClean="0"/>
              <a:t>Curriculum-Specific Learning</a:t>
            </a:r>
          </a:p>
        </p:txBody>
      </p:sp>
      <p:sp>
        <p:nvSpPr>
          <p:cNvPr id="6147" name="Rectangle 17"/>
          <p:cNvSpPr>
            <a:spLocks noGrp="1" noChangeArrowheads="1"/>
          </p:cNvSpPr>
          <p:nvPr>
            <p:ph idx="1"/>
          </p:nvPr>
        </p:nvSpPr>
        <p:spPr/>
        <p:txBody>
          <a:bodyPr/>
          <a:lstStyle/>
          <a:p>
            <a:r>
              <a:rPr lang="en-US" dirty="0" smtClean="0"/>
              <a:t>Three </a:t>
            </a:r>
            <a:r>
              <a:rPr lang="en-US" dirty="0"/>
              <a:t>ways you can use </a:t>
            </a:r>
            <a:r>
              <a:rPr lang="en-US" dirty="0" smtClean="0"/>
              <a:t>the knowledge you acquired </a:t>
            </a:r>
          </a:p>
          <a:p>
            <a:pPr lvl="1"/>
            <a:r>
              <a:rPr lang="en-US" dirty="0" smtClean="0"/>
              <a:t>For </a:t>
            </a:r>
            <a:r>
              <a:rPr lang="en-US" dirty="0"/>
              <a:t>your own professional development, </a:t>
            </a:r>
            <a:endParaRPr lang="en-US" dirty="0" smtClean="0"/>
          </a:p>
          <a:p>
            <a:pPr lvl="1"/>
            <a:r>
              <a:rPr lang="en-US" dirty="0" smtClean="0"/>
              <a:t>For </a:t>
            </a:r>
            <a:r>
              <a:rPr lang="en-US" dirty="0"/>
              <a:t>using technology as a productivity tool in your classroom</a:t>
            </a:r>
            <a:r>
              <a:rPr lang="en-US" dirty="0" smtClean="0"/>
              <a:t>,</a:t>
            </a:r>
          </a:p>
          <a:p>
            <a:pPr lvl="1"/>
            <a:r>
              <a:rPr lang="en-US" dirty="0" smtClean="0"/>
              <a:t>For </a:t>
            </a:r>
            <a:r>
              <a:rPr lang="en-US" dirty="0"/>
              <a:t>extensively integrating </a:t>
            </a:r>
            <a:r>
              <a:rPr lang="en-US" dirty="0" smtClean="0"/>
              <a:t>technology</a:t>
            </a:r>
            <a:r>
              <a:rPr lang="en-US" dirty="0"/>
              <a:t>, mobile devices, and digital media into </a:t>
            </a:r>
            <a:r>
              <a:rPr lang="en-US" dirty="0" smtClean="0"/>
              <a:t>your</a:t>
            </a:r>
          </a:p>
          <a:p>
            <a:pPr lvl="2"/>
            <a:r>
              <a:rPr lang="en-US" dirty="0" smtClean="0"/>
              <a:t>instructional strategies</a:t>
            </a:r>
          </a:p>
          <a:p>
            <a:pPr lvl="2"/>
            <a:r>
              <a:rPr lang="en-US" dirty="0" smtClean="0"/>
              <a:t>Lessons</a:t>
            </a:r>
          </a:p>
          <a:p>
            <a:pPr lvl="2"/>
            <a:r>
              <a:rPr lang="en-US" dirty="0" smtClean="0"/>
              <a:t>student-based projects</a:t>
            </a:r>
          </a:p>
          <a:p>
            <a:pPr lvl="2"/>
            <a:r>
              <a:rPr lang="en-US" dirty="0" smtClean="0"/>
              <a:t>student </a:t>
            </a:r>
            <a:r>
              <a:rPr lang="en-US" dirty="0"/>
              <a:t>assessments </a:t>
            </a:r>
            <a:endParaRPr lang="en-US" dirty="0" smtClean="0"/>
          </a:p>
          <a:p>
            <a:r>
              <a:rPr lang="en-US" dirty="0" smtClean="0"/>
              <a:t>To </a:t>
            </a:r>
            <a:r>
              <a:rPr lang="en-US" dirty="0"/>
              <a:t>improve student </a:t>
            </a:r>
            <a:r>
              <a:rPr lang="en-US" dirty="0" smtClean="0"/>
              <a:t>learning</a:t>
            </a:r>
            <a:endParaRPr lang="en-US" sz="2400" dirty="0" smtClean="0"/>
          </a:p>
        </p:txBody>
      </p:sp>
      <p:sp>
        <p:nvSpPr>
          <p:cNvPr id="6148"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6149" name="Slide Number Placeholder 4"/>
          <p:cNvSpPr>
            <a:spLocks noGrp="1"/>
          </p:cNvSpPr>
          <p:nvPr>
            <p:ph type="sldNum" sz="quarter" idx="12"/>
          </p:nvPr>
        </p:nvSpPr>
        <p:spPr>
          <a:xfrm>
            <a:off x="8509000" y="6324600"/>
            <a:ext cx="635000" cy="533400"/>
          </a:xfrm>
          <a:noFill/>
        </p:spPr>
        <p:txBody>
          <a:bodyPr/>
          <a:lstStyle/>
          <a:p>
            <a:fld id="{6E67CCD3-4964-4D47-BE59-62C014372C31}" type="slidenum">
              <a:rPr lang="en-US"/>
              <a:pPr/>
              <a:t>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fade">
                                      <p:cBhvr>
                                        <p:cTn id="4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Computing in the Digital Age</a:t>
            </a:r>
          </a:p>
        </p:txBody>
      </p:sp>
      <p:sp>
        <p:nvSpPr>
          <p:cNvPr id="30723" name="Content Placeholder 2"/>
          <p:cNvSpPr>
            <a:spLocks noGrp="1"/>
          </p:cNvSpPr>
          <p:nvPr>
            <p:ph idx="1"/>
          </p:nvPr>
        </p:nvSpPr>
        <p:spPr/>
        <p:txBody>
          <a:bodyPr/>
          <a:lstStyle/>
          <a:p>
            <a:r>
              <a:rPr lang="en-US" dirty="0" smtClean="0"/>
              <a:t>Digital Citizenship - students </a:t>
            </a:r>
            <a:r>
              <a:rPr lang="en-US" dirty="0"/>
              <a:t>understand human, cultural, and societal issues related to technology and practice legal and ethical behavior. Students: </a:t>
            </a:r>
            <a:endParaRPr lang="en-US" dirty="0" smtClean="0"/>
          </a:p>
          <a:p>
            <a:pPr lvl="1"/>
            <a:r>
              <a:rPr lang="en-US" dirty="0" smtClean="0"/>
              <a:t>advocate </a:t>
            </a:r>
            <a:r>
              <a:rPr lang="en-US" dirty="0"/>
              <a:t>and practice safe, legal, and responsible use of information and technology. </a:t>
            </a:r>
            <a:endParaRPr lang="en-US" dirty="0" smtClean="0"/>
          </a:p>
          <a:p>
            <a:pPr lvl="1"/>
            <a:r>
              <a:rPr lang="en-US" dirty="0" smtClean="0"/>
              <a:t>exhibit </a:t>
            </a:r>
            <a:r>
              <a:rPr lang="en-US" dirty="0"/>
              <a:t>a positive attitude toward using technology that supports collaboration, learning, and productivity. </a:t>
            </a:r>
            <a:endParaRPr lang="en-US" dirty="0" smtClean="0"/>
          </a:p>
          <a:p>
            <a:pPr lvl="1"/>
            <a:r>
              <a:rPr lang="en-US" dirty="0" smtClean="0"/>
              <a:t>demonstrate </a:t>
            </a:r>
            <a:r>
              <a:rPr lang="en-US" dirty="0"/>
              <a:t>personal responsibility for lifelong learning. d. exhibit leadership for digital citizenship.</a:t>
            </a:r>
            <a:endParaRPr lang="en-US" dirty="0" smtClean="0"/>
          </a:p>
        </p:txBody>
      </p:sp>
      <p:sp>
        <p:nvSpPr>
          <p:cNvPr id="30724"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30725" name="Slide Number Placeholder 4"/>
          <p:cNvSpPr>
            <a:spLocks noGrp="1"/>
          </p:cNvSpPr>
          <p:nvPr>
            <p:ph type="sldNum" sz="quarter" idx="12"/>
          </p:nvPr>
        </p:nvSpPr>
        <p:spPr>
          <a:xfrm>
            <a:off x="8509000" y="6324600"/>
            <a:ext cx="635000" cy="533400"/>
          </a:xfrm>
          <a:noFill/>
        </p:spPr>
        <p:txBody>
          <a:bodyPr/>
          <a:lstStyle/>
          <a:p>
            <a:fld id="{103216E3-A160-4DE2-878F-8A2E600F88AE}" type="slidenum">
              <a:rPr lang="en-US"/>
              <a:pPr/>
              <a:t>40</a:t>
            </a:fld>
            <a:endParaRPr lang="en-US"/>
          </a:p>
        </p:txBody>
      </p:sp>
      <p:sp>
        <p:nvSpPr>
          <p:cNvPr id="7" name="TextBox 6"/>
          <p:cNvSpPr txBox="1"/>
          <p:nvPr/>
        </p:nvSpPr>
        <p:spPr>
          <a:xfrm>
            <a:off x="685800" y="6251323"/>
            <a:ext cx="7468776" cy="369332"/>
          </a:xfrm>
          <a:prstGeom prst="rect">
            <a:avLst/>
          </a:prstGeom>
          <a:noFill/>
        </p:spPr>
        <p:txBody>
          <a:bodyPr wrap="none" rtlCol="0">
            <a:spAutoFit/>
          </a:bodyPr>
          <a:lstStyle/>
          <a:p>
            <a:r>
              <a:rPr lang="en-US" dirty="0" smtClean="0"/>
              <a:t>Original information found on </a:t>
            </a:r>
            <a:r>
              <a:rPr lang="en-US" dirty="0">
                <a:hlinkClick r:id="rId3"/>
              </a:rPr>
              <a:t>http://www.iste.org/welcome.aspx</a:t>
            </a:r>
            <a:r>
              <a:rPr lang="en-US" dirty="0" smtClean="0"/>
              <a:t> website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500"/>
                                        <p:tgtEl>
                                          <p:spTgt spid="3072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bldLvl="3"/>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Computing in the Digital Age</a:t>
            </a:r>
          </a:p>
        </p:txBody>
      </p:sp>
      <p:sp>
        <p:nvSpPr>
          <p:cNvPr id="31747" name="Content Placeholder 2"/>
          <p:cNvSpPr>
            <a:spLocks noGrp="1"/>
          </p:cNvSpPr>
          <p:nvPr>
            <p:ph idx="1"/>
          </p:nvPr>
        </p:nvSpPr>
        <p:spPr/>
        <p:txBody>
          <a:bodyPr/>
          <a:lstStyle/>
          <a:p>
            <a:r>
              <a:rPr lang="en-US" dirty="0" smtClean="0"/>
              <a:t>Technology Operations and </a:t>
            </a:r>
            <a:r>
              <a:rPr lang="en-US" dirty="0" err="1" smtClean="0"/>
              <a:t>Conceptss</a:t>
            </a:r>
            <a:r>
              <a:rPr lang="en-US" dirty="0" smtClean="0"/>
              <a:t> - Students </a:t>
            </a:r>
            <a:r>
              <a:rPr lang="en-US" dirty="0"/>
              <a:t>demonstrate a sound understanding of technology concepts, systems, and operations. Students</a:t>
            </a:r>
            <a:r>
              <a:rPr lang="en-US" dirty="0" smtClean="0"/>
              <a:t>:</a:t>
            </a:r>
          </a:p>
          <a:p>
            <a:pPr lvl="1"/>
            <a:r>
              <a:rPr lang="en-US" dirty="0" smtClean="0"/>
              <a:t>understand </a:t>
            </a:r>
            <a:r>
              <a:rPr lang="en-US" dirty="0"/>
              <a:t>and use technology systems. </a:t>
            </a:r>
            <a:endParaRPr lang="en-US" dirty="0" smtClean="0"/>
          </a:p>
          <a:p>
            <a:pPr lvl="1"/>
            <a:r>
              <a:rPr lang="en-US" dirty="0" smtClean="0"/>
              <a:t>select </a:t>
            </a:r>
            <a:r>
              <a:rPr lang="en-US" dirty="0"/>
              <a:t>and use applications effectively and productively. </a:t>
            </a:r>
            <a:endParaRPr lang="en-US" dirty="0" smtClean="0"/>
          </a:p>
          <a:p>
            <a:pPr lvl="1"/>
            <a:r>
              <a:rPr lang="en-US" dirty="0" smtClean="0"/>
              <a:t>troubleshoot </a:t>
            </a:r>
            <a:r>
              <a:rPr lang="en-US" dirty="0"/>
              <a:t>systems and applications. </a:t>
            </a:r>
            <a:endParaRPr lang="en-US" dirty="0" smtClean="0"/>
          </a:p>
          <a:p>
            <a:pPr lvl="1"/>
            <a:r>
              <a:rPr lang="en-US" dirty="0" smtClean="0"/>
              <a:t>transfer </a:t>
            </a:r>
            <a:r>
              <a:rPr lang="en-US" dirty="0"/>
              <a:t>current knowledge to learning of new technologies.</a:t>
            </a:r>
            <a:endParaRPr lang="en-US" dirty="0" smtClean="0"/>
          </a:p>
        </p:txBody>
      </p:sp>
      <p:sp>
        <p:nvSpPr>
          <p:cNvPr id="31748"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31749" name="Slide Number Placeholder 4"/>
          <p:cNvSpPr>
            <a:spLocks noGrp="1"/>
          </p:cNvSpPr>
          <p:nvPr>
            <p:ph type="sldNum" sz="quarter" idx="12"/>
          </p:nvPr>
        </p:nvSpPr>
        <p:spPr>
          <a:xfrm>
            <a:off x="8509000" y="6324600"/>
            <a:ext cx="635000" cy="533400"/>
          </a:xfrm>
          <a:noFill/>
        </p:spPr>
        <p:txBody>
          <a:bodyPr/>
          <a:lstStyle/>
          <a:p>
            <a:fld id="{03EBCB84-18C8-44A4-AF17-6DE3846B6974}" type="slidenum">
              <a:rPr lang="en-US"/>
              <a:pPr/>
              <a:t>41</a:t>
            </a:fld>
            <a:endParaRPr lang="en-US"/>
          </a:p>
        </p:txBody>
      </p:sp>
      <p:sp>
        <p:nvSpPr>
          <p:cNvPr id="7" name="TextBox 6"/>
          <p:cNvSpPr txBox="1"/>
          <p:nvPr/>
        </p:nvSpPr>
        <p:spPr>
          <a:xfrm>
            <a:off x="685800" y="6251323"/>
            <a:ext cx="7468776" cy="369332"/>
          </a:xfrm>
          <a:prstGeom prst="rect">
            <a:avLst/>
          </a:prstGeom>
          <a:noFill/>
        </p:spPr>
        <p:txBody>
          <a:bodyPr wrap="none" rtlCol="0">
            <a:spAutoFit/>
          </a:bodyPr>
          <a:lstStyle/>
          <a:p>
            <a:r>
              <a:rPr lang="en-US" dirty="0" smtClean="0"/>
              <a:t>Original information found on </a:t>
            </a:r>
            <a:r>
              <a:rPr lang="en-US" dirty="0">
                <a:hlinkClick r:id="rId3"/>
              </a:rPr>
              <a:t>http://www.iste.org/welcome.aspx</a:t>
            </a:r>
            <a:r>
              <a:rPr lang="en-US" dirty="0" smtClean="0"/>
              <a:t> website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bldLvl="3"/>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Computing in the Digital Age</a:t>
            </a:r>
          </a:p>
        </p:txBody>
      </p:sp>
      <p:sp>
        <p:nvSpPr>
          <p:cNvPr id="32771" name="Content Placeholder 2"/>
          <p:cNvSpPr>
            <a:spLocks noGrp="1"/>
          </p:cNvSpPr>
          <p:nvPr>
            <p:ph idx="1"/>
          </p:nvPr>
        </p:nvSpPr>
        <p:spPr/>
        <p:txBody>
          <a:bodyPr/>
          <a:lstStyle/>
          <a:p>
            <a:r>
              <a:rPr lang="en-US" dirty="0" smtClean="0"/>
              <a:t>ARCS motivational model</a:t>
            </a:r>
          </a:p>
          <a:p>
            <a:r>
              <a:rPr lang="en-US" dirty="0" smtClean="0"/>
              <a:t>Developed in 1983 and applicable to learning in the digital </a:t>
            </a:r>
            <a:r>
              <a:rPr lang="en-US" dirty="0" smtClean="0"/>
              <a:t>age</a:t>
            </a:r>
            <a:endParaRPr lang="en-US" dirty="0" smtClean="0"/>
          </a:p>
        </p:txBody>
      </p:sp>
      <p:sp>
        <p:nvSpPr>
          <p:cNvPr id="3277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32773" name="Slide Number Placeholder 4"/>
          <p:cNvSpPr>
            <a:spLocks noGrp="1"/>
          </p:cNvSpPr>
          <p:nvPr>
            <p:ph type="sldNum" sz="quarter" idx="12"/>
          </p:nvPr>
        </p:nvSpPr>
        <p:spPr>
          <a:xfrm>
            <a:off x="8509000" y="6324600"/>
            <a:ext cx="635000" cy="533400"/>
          </a:xfrm>
          <a:noFill/>
        </p:spPr>
        <p:txBody>
          <a:bodyPr/>
          <a:lstStyle/>
          <a:p>
            <a:fld id="{28E0EF82-0C97-4C08-9B82-DBFCF13B8427}" type="slidenum">
              <a:rPr lang="en-US"/>
              <a:pPr/>
              <a:t>42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Computing in the Digital Age</a:t>
            </a:r>
          </a:p>
        </p:txBody>
      </p:sp>
      <p:sp>
        <p:nvSpPr>
          <p:cNvPr id="32771" name="Content Placeholder 2"/>
          <p:cNvSpPr>
            <a:spLocks noGrp="1"/>
          </p:cNvSpPr>
          <p:nvPr>
            <p:ph idx="1"/>
          </p:nvPr>
        </p:nvSpPr>
        <p:spPr/>
        <p:txBody>
          <a:bodyPr>
            <a:normAutofit/>
          </a:bodyPr>
          <a:lstStyle/>
          <a:p>
            <a:r>
              <a:rPr lang="en-US" dirty="0"/>
              <a:t>Attention - </a:t>
            </a:r>
            <a:r>
              <a:rPr lang="en-US" dirty="0" smtClean="0"/>
              <a:t>Lessons </a:t>
            </a:r>
            <a:r>
              <a:rPr lang="en-US" dirty="0"/>
              <a:t>are designed to gain students’ attention using alternative techniques, such as a story, sensory stimuli, thought- provoking questions, and variability in exercises, and using digital media.</a:t>
            </a:r>
            <a:endParaRPr lang="en-US" dirty="0" smtClean="0"/>
          </a:p>
          <a:p>
            <a:r>
              <a:rPr lang="en-US" dirty="0"/>
              <a:t>Relevance - Students see relevance in the lesson, which, in turn, leads to increased learning. The lesson must be relevant not only to the learner, but also to previously taught lessons</a:t>
            </a:r>
            <a:r>
              <a:rPr lang="en-US" dirty="0" smtClean="0"/>
              <a:t>.</a:t>
            </a:r>
            <a:endParaRPr lang="en-US" dirty="0" smtClean="0"/>
          </a:p>
        </p:txBody>
      </p:sp>
      <p:sp>
        <p:nvSpPr>
          <p:cNvPr id="3277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32773" name="Slide Number Placeholder 4"/>
          <p:cNvSpPr>
            <a:spLocks noGrp="1"/>
          </p:cNvSpPr>
          <p:nvPr>
            <p:ph type="sldNum" sz="quarter" idx="12"/>
          </p:nvPr>
        </p:nvSpPr>
        <p:spPr>
          <a:xfrm>
            <a:off x="8509000" y="6324600"/>
            <a:ext cx="635000" cy="533400"/>
          </a:xfrm>
          <a:noFill/>
        </p:spPr>
        <p:txBody>
          <a:bodyPr/>
          <a:lstStyle/>
          <a:p>
            <a:fld id="{28E0EF82-0C97-4C08-9B82-DBFCF13B8427}" type="slidenum">
              <a:rPr lang="en-US"/>
              <a:pPr/>
              <a:t>43</a:t>
            </a:fld>
            <a:endParaRPr lang="en-US"/>
          </a:p>
        </p:txBody>
      </p:sp>
    </p:spTree>
    <p:extLst>
      <p:ext uri="{BB962C8B-B14F-4D97-AF65-F5344CB8AC3E}">
        <p14:creationId xmlns:p14="http://schemas.microsoft.com/office/powerpoint/2010/main" val="3462699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Computing in the Digital Age</a:t>
            </a:r>
          </a:p>
        </p:txBody>
      </p:sp>
      <p:sp>
        <p:nvSpPr>
          <p:cNvPr id="32771" name="Content Placeholder 2"/>
          <p:cNvSpPr>
            <a:spLocks noGrp="1"/>
          </p:cNvSpPr>
          <p:nvPr>
            <p:ph idx="1"/>
          </p:nvPr>
        </p:nvSpPr>
        <p:spPr/>
        <p:txBody>
          <a:bodyPr>
            <a:normAutofit/>
          </a:bodyPr>
          <a:lstStyle/>
          <a:p>
            <a:r>
              <a:rPr lang="en-US" dirty="0" smtClean="0"/>
              <a:t>Challenge/Confidence </a:t>
            </a:r>
            <a:r>
              <a:rPr lang="en-US" dirty="0"/>
              <a:t>- Students are challenged to achieve, and they gain confidence as they meet the challenge. Students need to feel that if they put in a good faith effort, they are capable of achieving the objectives. The challenge should properly match the students’ abilities.</a:t>
            </a:r>
            <a:endParaRPr lang="en-US" dirty="0" smtClean="0"/>
          </a:p>
          <a:p>
            <a:r>
              <a:rPr lang="en-US" dirty="0"/>
              <a:t>Satisfaction/Success - Students gain success in achieving their objective, which promotes self- satisfaction from the learning experience. The most powerful reward is that the students find that the learning experience is relevant and useful to their own world or the one they aspire to live and work in.</a:t>
            </a:r>
            <a:endParaRPr lang="en-US" dirty="0" smtClean="0"/>
          </a:p>
        </p:txBody>
      </p:sp>
      <p:sp>
        <p:nvSpPr>
          <p:cNvPr id="3277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32773" name="Slide Number Placeholder 4"/>
          <p:cNvSpPr>
            <a:spLocks noGrp="1"/>
          </p:cNvSpPr>
          <p:nvPr>
            <p:ph type="sldNum" sz="quarter" idx="12"/>
          </p:nvPr>
        </p:nvSpPr>
        <p:spPr>
          <a:xfrm>
            <a:off x="8509000" y="6324600"/>
            <a:ext cx="635000" cy="533400"/>
          </a:xfrm>
          <a:noFill/>
        </p:spPr>
        <p:txBody>
          <a:bodyPr/>
          <a:lstStyle/>
          <a:p>
            <a:fld id="{28E0EF82-0C97-4C08-9B82-DBFCF13B8427}" type="slidenum">
              <a:rPr lang="en-US"/>
              <a:pPr/>
              <a:t>44</a:t>
            </a:fld>
            <a:endParaRPr lang="en-US"/>
          </a:p>
        </p:txBody>
      </p:sp>
    </p:spTree>
    <p:extLst>
      <p:ext uri="{BB962C8B-B14F-4D97-AF65-F5344CB8AC3E}">
        <p14:creationId xmlns:p14="http://schemas.microsoft.com/office/powerpoint/2010/main" val="3280910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 Professional Teaching Portfolio</a:t>
            </a:r>
            <a:endParaRPr lang="en-US" dirty="0"/>
          </a:p>
        </p:txBody>
      </p:sp>
      <p:sp>
        <p:nvSpPr>
          <p:cNvPr id="3" name="Content Placeholder 2"/>
          <p:cNvSpPr>
            <a:spLocks noGrp="1"/>
          </p:cNvSpPr>
          <p:nvPr>
            <p:ph idx="1"/>
          </p:nvPr>
        </p:nvSpPr>
        <p:spPr/>
        <p:txBody>
          <a:bodyPr/>
          <a:lstStyle/>
          <a:p>
            <a:r>
              <a:rPr lang="en-US" dirty="0" smtClean="0"/>
              <a:t>One tool that will set you apart from the crowd</a:t>
            </a:r>
          </a:p>
          <a:p>
            <a:r>
              <a:rPr lang="en-US" dirty="0" smtClean="0"/>
              <a:t>Highlight your instructional credentials and provide a sampling of your work</a:t>
            </a:r>
          </a:p>
          <a:p>
            <a:pPr lvl="1"/>
            <a:r>
              <a:rPr lang="en-US" dirty="0" smtClean="0"/>
              <a:t>Detailing your accomplishments</a:t>
            </a:r>
          </a:p>
          <a:p>
            <a:pPr lvl="1"/>
            <a:r>
              <a:rPr lang="en-US" dirty="0" smtClean="0"/>
              <a:t>Showcasing your development of content-specific standards-based lessons</a:t>
            </a:r>
          </a:p>
          <a:p>
            <a:r>
              <a:rPr lang="en-US" dirty="0" smtClean="0"/>
              <a:t>Keep up to date</a:t>
            </a:r>
            <a:endParaRPr lang="en-US" dirty="0"/>
          </a:p>
        </p:txBody>
      </p:sp>
      <p:sp>
        <p:nvSpPr>
          <p:cNvPr id="4" name="Footer Placeholder 3"/>
          <p:cNvSpPr>
            <a:spLocks noGrp="1"/>
          </p:cNvSpPr>
          <p:nvPr>
            <p:ph type="ftr" sz="quarter" idx="11"/>
          </p:nvPr>
        </p:nvSpPr>
        <p:spPr>
          <a:xfrm>
            <a:off x="638175" y="6381750"/>
            <a:ext cx="8505825" cy="476250"/>
          </a:xfrm>
        </p:spPr>
        <p:txBody>
          <a:bodyPr/>
          <a:lstStyle/>
          <a:p>
            <a:pPr>
              <a:defRPr/>
            </a:pPr>
            <a:r>
              <a:rPr lang="en-US" smtClean="0"/>
              <a:t>Chapter 1: Integrating Educational Technology into the Curriculum</a:t>
            </a:r>
            <a:endParaRPr lang="en-US"/>
          </a:p>
        </p:txBody>
      </p:sp>
      <p:sp>
        <p:nvSpPr>
          <p:cNvPr id="5" name="Slide Number Placeholder 4"/>
          <p:cNvSpPr>
            <a:spLocks noGrp="1"/>
          </p:cNvSpPr>
          <p:nvPr>
            <p:ph type="sldNum" sz="quarter" idx="12"/>
          </p:nvPr>
        </p:nvSpPr>
        <p:spPr>
          <a:xfrm>
            <a:off x="8509000" y="6324600"/>
            <a:ext cx="635000" cy="533400"/>
          </a:xfrm>
        </p:spPr>
        <p:txBody>
          <a:bodyPr/>
          <a:lstStyle/>
          <a:p>
            <a:pPr>
              <a:defRPr/>
            </a:pPr>
            <a:fld id="{46717246-F5F4-4D6A-A466-58BEFEEB8644}" type="slidenum">
              <a:rPr lang="en-US" smtClean="0"/>
              <a:pPr>
                <a:defRPr/>
              </a:pPr>
              <a:t>45</a:t>
            </a:fld>
            <a:endParaRPr lang="en-US"/>
          </a:p>
        </p:txBody>
      </p:sp>
    </p:spTree>
    <p:extLst>
      <p:ext uri="{BB962C8B-B14F-4D97-AF65-F5344CB8AC3E}">
        <p14:creationId xmlns:p14="http://schemas.microsoft.com/office/powerpoint/2010/main" val="369678053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Professional Teaching Portfolio?</a:t>
            </a:r>
            <a:endParaRPr lang="en-US" dirty="0"/>
          </a:p>
        </p:txBody>
      </p:sp>
      <p:sp>
        <p:nvSpPr>
          <p:cNvPr id="3" name="Content Placeholder 2"/>
          <p:cNvSpPr>
            <a:spLocks noGrp="1"/>
          </p:cNvSpPr>
          <p:nvPr>
            <p:ph idx="1"/>
          </p:nvPr>
        </p:nvSpPr>
        <p:spPr/>
        <p:txBody>
          <a:bodyPr/>
          <a:lstStyle/>
          <a:p>
            <a:r>
              <a:rPr lang="en-US" sz="2400" dirty="0"/>
              <a:t>A professional teaching portfolio, </a:t>
            </a:r>
            <a:r>
              <a:rPr lang="en-US" sz="2400" dirty="0" smtClean="0"/>
              <a:t>also known </a:t>
            </a:r>
            <a:r>
              <a:rPr lang="en-US" sz="2400" dirty="0"/>
              <a:t>as an </a:t>
            </a:r>
            <a:r>
              <a:rPr lang="en-US" sz="2400" dirty="0" err="1"/>
              <a:t>ePortfolio</a:t>
            </a:r>
            <a:r>
              <a:rPr lang="en-US" sz="2400" dirty="0"/>
              <a:t>, e-Portfolio, </a:t>
            </a:r>
            <a:r>
              <a:rPr lang="en-US" sz="2400" dirty="0" smtClean="0"/>
              <a:t>or </a:t>
            </a:r>
            <a:r>
              <a:rPr lang="en-US" sz="2400" dirty="0" err="1" smtClean="0"/>
              <a:t>eFolio</a:t>
            </a:r>
            <a:r>
              <a:rPr lang="en-US" sz="2400" dirty="0"/>
              <a:t>, is a collection of evidence to </a:t>
            </a:r>
            <a:r>
              <a:rPr lang="en-US" sz="2400" dirty="0" smtClean="0"/>
              <a:t>document your </a:t>
            </a:r>
            <a:r>
              <a:rPr lang="en-US" sz="2400" dirty="0"/>
              <a:t>development and growth in </a:t>
            </a:r>
            <a:r>
              <a:rPr lang="en-US" sz="2400" dirty="0" smtClean="0"/>
              <a:t>the teaching profession</a:t>
            </a:r>
          </a:p>
          <a:p>
            <a:pPr lvl="1"/>
            <a:r>
              <a:rPr lang="en-US" sz="2400" dirty="0" smtClean="0"/>
              <a:t>Includes materials </a:t>
            </a:r>
            <a:r>
              <a:rPr lang="en-US" sz="2400" dirty="0"/>
              <a:t>and artifacts to document or </a:t>
            </a:r>
            <a:r>
              <a:rPr lang="en-US" sz="2400" dirty="0" smtClean="0"/>
              <a:t>provide evidence </a:t>
            </a:r>
            <a:r>
              <a:rPr lang="en-US" sz="2400" dirty="0"/>
              <a:t>of your education, </a:t>
            </a:r>
            <a:r>
              <a:rPr lang="en-US" sz="2400" dirty="0" smtClean="0"/>
              <a:t>background, philosophy</a:t>
            </a:r>
            <a:r>
              <a:rPr lang="en-US" sz="2400" dirty="0"/>
              <a:t>, teaching </a:t>
            </a:r>
            <a:r>
              <a:rPr lang="en-US" sz="2400" dirty="0" smtClean="0"/>
              <a:t>strategies, experience </a:t>
            </a:r>
            <a:r>
              <a:rPr lang="en-US" sz="2400" dirty="0"/>
              <a:t>in teaching, lesson plans, </a:t>
            </a:r>
            <a:r>
              <a:rPr lang="en-US" sz="2400" dirty="0" smtClean="0"/>
              <a:t>your personal </a:t>
            </a:r>
            <a:r>
              <a:rPr lang="en-US" sz="2400" dirty="0"/>
              <a:t>achievements, and </a:t>
            </a:r>
            <a:r>
              <a:rPr lang="en-US" sz="2400" dirty="0" smtClean="0"/>
              <a:t>more</a:t>
            </a:r>
          </a:p>
          <a:p>
            <a:r>
              <a:rPr lang="en-US" sz="2400" dirty="0"/>
              <a:t>The emergence of virtual </a:t>
            </a:r>
            <a:r>
              <a:rPr lang="en-US" sz="2400" dirty="0" smtClean="0"/>
              <a:t>learning environments </a:t>
            </a:r>
            <a:r>
              <a:rPr lang="en-US" sz="2400" dirty="0"/>
              <a:t>(VLEs) in K-12 schools </a:t>
            </a:r>
            <a:r>
              <a:rPr lang="en-US" sz="2400" dirty="0" smtClean="0"/>
              <a:t>and universities </a:t>
            </a:r>
            <a:r>
              <a:rPr lang="en-US" sz="2400" dirty="0"/>
              <a:t>has led to an increased </a:t>
            </a:r>
            <a:r>
              <a:rPr lang="en-US" sz="2400" dirty="0" smtClean="0"/>
              <a:t>rationale for </a:t>
            </a:r>
            <a:r>
              <a:rPr lang="en-US" sz="2400" dirty="0" err="1"/>
              <a:t>ePortfolios</a:t>
            </a:r>
            <a:endParaRPr lang="en-US" sz="2400" dirty="0"/>
          </a:p>
        </p:txBody>
      </p:sp>
      <p:sp>
        <p:nvSpPr>
          <p:cNvPr id="4" name="Footer Placeholder 3"/>
          <p:cNvSpPr>
            <a:spLocks noGrp="1"/>
          </p:cNvSpPr>
          <p:nvPr>
            <p:ph type="ftr" sz="quarter" idx="11"/>
          </p:nvPr>
        </p:nvSpPr>
        <p:spPr>
          <a:xfrm>
            <a:off x="638175" y="6381750"/>
            <a:ext cx="8505825" cy="476250"/>
          </a:xfrm>
        </p:spPr>
        <p:txBody>
          <a:bodyPr/>
          <a:lstStyle/>
          <a:p>
            <a:pPr>
              <a:defRPr/>
            </a:pPr>
            <a:r>
              <a:rPr lang="en-US" smtClean="0"/>
              <a:t>Chapter 1: Integrating Educational Technology into the Curriculum</a:t>
            </a:r>
            <a:endParaRPr lang="en-US"/>
          </a:p>
        </p:txBody>
      </p:sp>
      <p:sp>
        <p:nvSpPr>
          <p:cNvPr id="5" name="Slide Number Placeholder 4"/>
          <p:cNvSpPr>
            <a:spLocks noGrp="1"/>
          </p:cNvSpPr>
          <p:nvPr>
            <p:ph type="sldNum" sz="quarter" idx="12"/>
          </p:nvPr>
        </p:nvSpPr>
        <p:spPr>
          <a:xfrm>
            <a:off x="8509000" y="6324600"/>
            <a:ext cx="635000" cy="533400"/>
          </a:xfrm>
        </p:spPr>
        <p:txBody>
          <a:bodyPr/>
          <a:lstStyle/>
          <a:p>
            <a:pPr>
              <a:defRPr/>
            </a:pPr>
            <a:fld id="{46717246-F5F4-4D6A-A466-58BEFEEB8644}" type="slidenum">
              <a:rPr lang="en-US" smtClean="0"/>
              <a:pPr>
                <a:defRPr/>
              </a:pPr>
              <a:t>46</a:t>
            </a:fld>
            <a:endParaRPr lang="en-US"/>
          </a:p>
        </p:txBody>
      </p:sp>
    </p:spTree>
    <p:extLst>
      <p:ext uri="{BB962C8B-B14F-4D97-AF65-F5344CB8AC3E}">
        <p14:creationId xmlns:p14="http://schemas.microsoft.com/office/powerpoint/2010/main" val="32530526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Professional Teaching Portfolio?</a:t>
            </a:r>
          </a:p>
        </p:txBody>
      </p:sp>
      <p:sp>
        <p:nvSpPr>
          <p:cNvPr id="3" name="Content Placeholder 2"/>
          <p:cNvSpPr>
            <a:spLocks noGrp="1"/>
          </p:cNvSpPr>
          <p:nvPr>
            <p:ph idx="1"/>
          </p:nvPr>
        </p:nvSpPr>
        <p:spPr/>
        <p:txBody>
          <a:bodyPr/>
          <a:lstStyle/>
          <a:p>
            <a:r>
              <a:rPr lang="en-US" dirty="0" smtClean="0"/>
              <a:t>You probably will </a:t>
            </a:r>
            <a:r>
              <a:rPr lang="en-US" dirty="0"/>
              <a:t>use the materials in your </a:t>
            </a:r>
            <a:r>
              <a:rPr lang="en-US" dirty="0" err="1" smtClean="0"/>
              <a:t>ePortfolio</a:t>
            </a:r>
            <a:r>
              <a:rPr lang="en-US" dirty="0" smtClean="0"/>
              <a:t> for </a:t>
            </a:r>
            <a:r>
              <a:rPr lang="en-US" dirty="0"/>
              <a:t>multiple purposes and for different </a:t>
            </a:r>
            <a:r>
              <a:rPr lang="en-US" dirty="0" smtClean="0"/>
              <a:t>audiences, so </a:t>
            </a:r>
            <a:r>
              <a:rPr lang="en-US" dirty="0"/>
              <a:t>it is very important that your </a:t>
            </a:r>
            <a:r>
              <a:rPr lang="en-US" dirty="0" smtClean="0"/>
              <a:t>collection of </a:t>
            </a:r>
            <a:r>
              <a:rPr lang="en-US" dirty="0"/>
              <a:t>digital evidence be current </a:t>
            </a:r>
            <a:r>
              <a:rPr lang="en-US" dirty="0" smtClean="0"/>
              <a:t>and accurately </a:t>
            </a:r>
            <a:r>
              <a:rPr lang="en-US" dirty="0"/>
              <a:t>reflect you</a:t>
            </a:r>
          </a:p>
        </p:txBody>
      </p:sp>
      <p:sp>
        <p:nvSpPr>
          <p:cNvPr id="4" name="Footer Placeholder 3"/>
          <p:cNvSpPr>
            <a:spLocks noGrp="1"/>
          </p:cNvSpPr>
          <p:nvPr>
            <p:ph type="ftr" sz="quarter" idx="11"/>
          </p:nvPr>
        </p:nvSpPr>
        <p:spPr>
          <a:xfrm>
            <a:off x="638175" y="6381750"/>
            <a:ext cx="8505825" cy="476250"/>
          </a:xfrm>
        </p:spPr>
        <p:txBody>
          <a:bodyPr/>
          <a:lstStyle/>
          <a:p>
            <a:pPr>
              <a:defRPr/>
            </a:pPr>
            <a:r>
              <a:rPr lang="en-US" smtClean="0"/>
              <a:t>Chapter 1: Integrating Educational Technology into the Curriculum</a:t>
            </a:r>
            <a:endParaRPr lang="en-US"/>
          </a:p>
        </p:txBody>
      </p:sp>
      <p:sp>
        <p:nvSpPr>
          <p:cNvPr id="5" name="Slide Number Placeholder 4"/>
          <p:cNvSpPr>
            <a:spLocks noGrp="1"/>
          </p:cNvSpPr>
          <p:nvPr>
            <p:ph type="sldNum" sz="quarter" idx="12"/>
          </p:nvPr>
        </p:nvSpPr>
        <p:spPr>
          <a:xfrm>
            <a:off x="8509000" y="6324600"/>
            <a:ext cx="635000" cy="533400"/>
          </a:xfrm>
        </p:spPr>
        <p:txBody>
          <a:bodyPr/>
          <a:lstStyle/>
          <a:p>
            <a:pPr>
              <a:defRPr/>
            </a:pPr>
            <a:fld id="{46717246-F5F4-4D6A-A466-58BEFEEB8644}" type="slidenum">
              <a:rPr lang="en-US" smtClean="0"/>
              <a:pPr>
                <a:defRPr/>
              </a:pPr>
              <a:t>47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352800"/>
            <a:ext cx="4343400" cy="2829148"/>
          </a:xfrm>
          <a:prstGeom prst="rect">
            <a:avLst/>
          </a:prstGeom>
        </p:spPr>
      </p:pic>
    </p:spTree>
    <p:extLst>
      <p:ext uri="{BB962C8B-B14F-4D97-AF65-F5344CB8AC3E}">
        <p14:creationId xmlns:p14="http://schemas.microsoft.com/office/powerpoint/2010/main" val="1964453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Be Included in Your </a:t>
            </a:r>
            <a:r>
              <a:rPr lang="en-US" dirty="0" err="1" smtClean="0"/>
              <a:t>ePortfolio</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Philosophy of education</a:t>
            </a:r>
          </a:p>
          <a:p>
            <a:r>
              <a:rPr lang="en-US" sz="2400" dirty="0" smtClean="0"/>
              <a:t>Resume</a:t>
            </a:r>
          </a:p>
          <a:p>
            <a:r>
              <a:rPr lang="en-US" sz="2400" dirty="0" smtClean="0"/>
              <a:t>Reflective essays</a:t>
            </a:r>
          </a:p>
          <a:p>
            <a:r>
              <a:rPr lang="en-US" sz="2400" dirty="0" smtClean="0"/>
              <a:t>Presentations</a:t>
            </a:r>
          </a:p>
          <a:p>
            <a:r>
              <a:rPr lang="en-US" sz="2400" dirty="0" smtClean="0"/>
              <a:t>Research papers</a:t>
            </a:r>
          </a:p>
          <a:p>
            <a:r>
              <a:rPr lang="en-US" sz="2400" dirty="0" smtClean="0"/>
              <a:t>Images</a:t>
            </a:r>
          </a:p>
          <a:p>
            <a:r>
              <a:rPr lang="en-US" sz="2400" dirty="0" smtClean="0"/>
              <a:t>Videos </a:t>
            </a:r>
          </a:p>
          <a:p>
            <a:r>
              <a:rPr lang="en-US" sz="2400" dirty="0" smtClean="0"/>
              <a:t>Projects</a:t>
            </a:r>
          </a:p>
          <a:p>
            <a:r>
              <a:rPr lang="en-US" sz="2400" dirty="0" smtClean="0"/>
              <a:t>Reports</a:t>
            </a:r>
          </a:p>
          <a:p>
            <a:r>
              <a:rPr lang="en-US" sz="2400" dirty="0" smtClean="0"/>
              <a:t>Lesson samples</a:t>
            </a:r>
          </a:p>
          <a:p>
            <a:r>
              <a:rPr lang="en-US" sz="2400" dirty="0" smtClean="0"/>
              <a:t>Letters from students, instructors, and feedback from others</a:t>
            </a:r>
            <a:endParaRPr lang="en-US" sz="2400" dirty="0"/>
          </a:p>
        </p:txBody>
      </p:sp>
      <p:sp>
        <p:nvSpPr>
          <p:cNvPr id="4" name="Footer Placeholder 3"/>
          <p:cNvSpPr>
            <a:spLocks noGrp="1"/>
          </p:cNvSpPr>
          <p:nvPr>
            <p:ph type="ftr" sz="quarter" idx="11"/>
          </p:nvPr>
        </p:nvSpPr>
        <p:spPr>
          <a:xfrm>
            <a:off x="638175" y="6381750"/>
            <a:ext cx="8505825" cy="476250"/>
          </a:xfrm>
        </p:spPr>
        <p:txBody>
          <a:bodyPr/>
          <a:lstStyle/>
          <a:p>
            <a:pPr>
              <a:defRPr/>
            </a:pPr>
            <a:r>
              <a:rPr lang="en-US" smtClean="0"/>
              <a:t>Chapter 1: Integrating Educational Technology into the Curriculum</a:t>
            </a:r>
            <a:endParaRPr lang="en-US"/>
          </a:p>
        </p:txBody>
      </p:sp>
      <p:sp>
        <p:nvSpPr>
          <p:cNvPr id="5" name="Slide Number Placeholder 4"/>
          <p:cNvSpPr>
            <a:spLocks noGrp="1"/>
          </p:cNvSpPr>
          <p:nvPr>
            <p:ph type="sldNum" sz="quarter" idx="12"/>
          </p:nvPr>
        </p:nvSpPr>
        <p:spPr>
          <a:xfrm>
            <a:off x="8509000" y="6324600"/>
            <a:ext cx="635000" cy="533400"/>
          </a:xfrm>
        </p:spPr>
        <p:txBody>
          <a:bodyPr/>
          <a:lstStyle/>
          <a:p>
            <a:pPr>
              <a:defRPr/>
            </a:pPr>
            <a:fld id="{46717246-F5F4-4D6A-A466-58BEFEEB8644}" type="slidenum">
              <a:rPr lang="en-US" smtClean="0"/>
              <a:pPr>
                <a:defRPr/>
              </a:pPr>
              <a:t>48</a:t>
            </a:fld>
            <a:endParaRPr lang="en-US"/>
          </a:p>
        </p:txBody>
      </p:sp>
    </p:spTree>
    <p:extLst>
      <p:ext uri="{BB962C8B-B14F-4D97-AF65-F5344CB8AC3E}">
        <p14:creationId xmlns:p14="http://schemas.microsoft.com/office/powerpoint/2010/main" val="6712549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Should I Store My </a:t>
            </a:r>
            <a:r>
              <a:rPr lang="en-US" dirty="0" err="1" smtClean="0"/>
              <a:t>ePortfolio</a:t>
            </a:r>
            <a:endParaRPr lang="en-US" dirty="0"/>
          </a:p>
        </p:txBody>
      </p:sp>
      <p:sp>
        <p:nvSpPr>
          <p:cNvPr id="3" name="Content Placeholder 2"/>
          <p:cNvSpPr>
            <a:spLocks noGrp="1"/>
          </p:cNvSpPr>
          <p:nvPr>
            <p:ph idx="1"/>
          </p:nvPr>
        </p:nvSpPr>
        <p:spPr/>
        <p:txBody>
          <a:bodyPr/>
          <a:lstStyle/>
          <a:p>
            <a:r>
              <a:rPr lang="en-US" dirty="0" smtClean="0"/>
              <a:t>Many are maintained within a university’s VLE</a:t>
            </a:r>
          </a:p>
          <a:p>
            <a:r>
              <a:rPr lang="en-US" dirty="0" err="1"/>
              <a:t>LiveText</a:t>
            </a:r>
            <a:r>
              <a:rPr lang="en-US" dirty="0"/>
              <a:t> is a flexible management </a:t>
            </a:r>
            <a:r>
              <a:rPr lang="en-US" dirty="0" smtClean="0"/>
              <a:t>system that </a:t>
            </a:r>
            <a:r>
              <a:rPr lang="en-US" dirty="0"/>
              <a:t>provides institutions of higher </a:t>
            </a:r>
            <a:r>
              <a:rPr lang="en-US" dirty="0" smtClean="0"/>
              <a:t>learning with </a:t>
            </a:r>
            <a:r>
              <a:rPr lang="en-US" dirty="0"/>
              <a:t>advanced and user-friendly </a:t>
            </a:r>
            <a:r>
              <a:rPr lang="en-US" dirty="0" smtClean="0"/>
              <a:t>Web-based tools </a:t>
            </a:r>
            <a:r>
              <a:rPr lang="en-US" dirty="0"/>
              <a:t>for developing, assessing, </a:t>
            </a:r>
            <a:r>
              <a:rPr lang="en-US" dirty="0" smtClean="0"/>
              <a:t>and measuring </a:t>
            </a:r>
            <a:r>
              <a:rPr lang="en-US" dirty="0"/>
              <a:t>student learning and </a:t>
            </a:r>
            <a:r>
              <a:rPr lang="en-US" dirty="0" smtClean="0"/>
              <a:t>more</a:t>
            </a:r>
          </a:p>
          <a:p>
            <a:r>
              <a:rPr lang="en-US" dirty="0"/>
              <a:t>Create more than one backup of </a:t>
            </a:r>
            <a:r>
              <a:rPr lang="en-US" dirty="0" smtClean="0"/>
              <a:t>your </a:t>
            </a:r>
            <a:r>
              <a:rPr lang="en-US" dirty="0" err="1" smtClean="0"/>
              <a:t>ePortfolio</a:t>
            </a:r>
            <a:r>
              <a:rPr lang="en-US" dirty="0" smtClean="0"/>
              <a:t> </a:t>
            </a:r>
            <a:r>
              <a:rPr lang="en-US" dirty="0"/>
              <a:t>by saving your materials </a:t>
            </a:r>
            <a:r>
              <a:rPr lang="en-US" dirty="0" smtClean="0"/>
              <a:t>to another </a:t>
            </a:r>
            <a:r>
              <a:rPr lang="en-US" dirty="0"/>
              <a:t>medium, such as your hard </a:t>
            </a:r>
            <a:r>
              <a:rPr lang="en-US" dirty="0" smtClean="0"/>
              <a:t>drive or </a:t>
            </a:r>
            <a:r>
              <a:rPr lang="en-US" dirty="0"/>
              <a:t>a flash drive or </a:t>
            </a:r>
            <a:r>
              <a:rPr lang="en-US" dirty="0" smtClean="0"/>
              <a:t>both</a:t>
            </a:r>
          </a:p>
          <a:p>
            <a:pPr lvl="1"/>
            <a:r>
              <a:rPr lang="en-US" dirty="0" smtClean="0"/>
              <a:t>Keep backups in different locations</a:t>
            </a:r>
            <a:endParaRPr lang="en-US" dirty="0"/>
          </a:p>
        </p:txBody>
      </p:sp>
      <p:sp>
        <p:nvSpPr>
          <p:cNvPr id="4" name="Footer Placeholder 3"/>
          <p:cNvSpPr>
            <a:spLocks noGrp="1"/>
          </p:cNvSpPr>
          <p:nvPr>
            <p:ph type="ftr" sz="quarter" idx="11"/>
          </p:nvPr>
        </p:nvSpPr>
        <p:spPr>
          <a:xfrm>
            <a:off x="638175" y="6381750"/>
            <a:ext cx="8505825" cy="476250"/>
          </a:xfrm>
        </p:spPr>
        <p:txBody>
          <a:bodyPr/>
          <a:lstStyle/>
          <a:p>
            <a:pPr>
              <a:defRPr/>
            </a:pPr>
            <a:r>
              <a:rPr lang="en-US" smtClean="0"/>
              <a:t>Chapter 1: Integrating Educational Technology into the Curriculum</a:t>
            </a:r>
            <a:endParaRPr lang="en-US"/>
          </a:p>
        </p:txBody>
      </p:sp>
      <p:sp>
        <p:nvSpPr>
          <p:cNvPr id="5" name="Slide Number Placeholder 4"/>
          <p:cNvSpPr>
            <a:spLocks noGrp="1"/>
          </p:cNvSpPr>
          <p:nvPr>
            <p:ph type="sldNum" sz="quarter" idx="12"/>
          </p:nvPr>
        </p:nvSpPr>
        <p:spPr>
          <a:xfrm>
            <a:off x="8509000" y="6324600"/>
            <a:ext cx="635000" cy="533400"/>
          </a:xfrm>
        </p:spPr>
        <p:txBody>
          <a:bodyPr/>
          <a:lstStyle/>
          <a:p>
            <a:pPr>
              <a:defRPr/>
            </a:pPr>
            <a:fld id="{46717246-F5F4-4D6A-A466-58BEFEEB8644}" type="slidenum">
              <a:rPr lang="en-US" smtClean="0"/>
              <a:pPr>
                <a:defRPr/>
              </a:pPr>
              <a:t>49</a:t>
            </a:fld>
            <a:endParaRPr lang="en-US"/>
          </a:p>
        </p:txBody>
      </p:sp>
    </p:spTree>
    <p:extLst>
      <p:ext uri="{BB962C8B-B14F-4D97-AF65-F5344CB8AC3E}">
        <p14:creationId xmlns:p14="http://schemas.microsoft.com/office/powerpoint/2010/main" val="30470758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p:txBody>
          <a:bodyPr/>
          <a:lstStyle/>
          <a:p>
            <a:r>
              <a:rPr lang="en-US" dirty="0" smtClean="0"/>
              <a:t>Curriculum-Specific </a:t>
            </a:r>
            <a:r>
              <a:rPr lang="en-US" dirty="0"/>
              <a:t>Learning (</a:t>
            </a:r>
            <a:r>
              <a:rPr lang="en-US" dirty="0" err="1"/>
              <a:t>cont</a:t>
            </a:r>
            <a:r>
              <a:rPr lang="en-US" dirty="0"/>
              <a:t>)</a:t>
            </a:r>
            <a:endParaRPr lang="en-US"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52456867"/>
              </p:ext>
            </p:extLst>
          </p:nvPr>
        </p:nvGraphicFramePr>
        <p:xfrm>
          <a:off x="457200" y="1447800"/>
          <a:ext cx="8229600" cy="5156200"/>
        </p:xfrm>
        <a:graphic>
          <a:graphicData uri="http://schemas.openxmlformats.org/drawingml/2006/table">
            <a:tbl>
              <a:tblPr firstRow="1" bandRow="1">
                <a:tableStyleId>{E929F9F4-4A8F-4326-A1B4-22849713DDAB}</a:tableStyleId>
              </a:tblPr>
              <a:tblGrid>
                <a:gridCol w="4114800"/>
                <a:gridCol w="4114800"/>
              </a:tblGrid>
              <a:tr h="370840">
                <a:tc>
                  <a:txBody>
                    <a:bodyPr/>
                    <a:lstStyle/>
                    <a:p>
                      <a:r>
                        <a:rPr lang="en-US" dirty="0" smtClean="0"/>
                        <a:t>Traditional Learning Environments </a:t>
                      </a:r>
                      <a:endParaRPr lang="en-US" dirty="0"/>
                    </a:p>
                  </a:txBody>
                  <a:tcPr/>
                </a:tc>
                <a:tc>
                  <a:txBody>
                    <a:bodyPr/>
                    <a:lstStyle/>
                    <a:p>
                      <a:r>
                        <a:rPr lang="en-US" dirty="0" smtClean="0"/>
                        <a:t>New Learning Environments Teacher- </a:t>
                      </a:r>
                      <a:endParaRPr lang="en-US" dirty="0"/>
                    </a:p>
                  </a:txBody>
                  <a:tcPr/>
                </a:tc>
              </a:tr>
              <a:tr h="370840">
                <a:tc>
                  <a:txBody>
                    <a:bodyPr/>
                    <a:lstStyle/>
                    <a:p>
                      <a:r>
                        <a:rPr lang="en-US" dirty="0" smtClean="0"/>
                        <a:t>Teacher- centered instruction </a:t>
                      </a:r>
                      <a:endParaRPr lang="en-US" dirty="0"/>
                    </a:p>
                  </a:txBody>
                  <a:tcPr/>
                </a:tc>
                <a:tc>
                  <a:txBody>
                    <a:bodyPr/>
                    <a:lstStyle/>
                    <a:p>
                      <a:r>
                        <a:rPr lang="en-US" dirty="0" smtClean="0"/>
                        <a:t>Student- centered learning </a:t>
                      </a:r>
                      <a:endParaRPr lang="en-US" dirty="0"/>
                    </a:p>
                  </a:txBody>
                  <a:tcPr/>
                </a:tc>
              </a:tr>
              <a:tr h="370840">
                <a:tc>
                  <a:txBody>
                    <a:bodyPr/>
                    <a:lstStyle/>
                    <a:p>
                      <a:r>
                        <a:rPr lang="en-US" dirty="0" smtClean="0"/>
                        <a:t>Single- sense stimulation </a:t>
                      </a:r>
                      <a:endParaRPr lang="en-US" dirty="0"/>
                    </a:p>
                  </a:txBody>
                  <a:tcPr/>
                </a:tc>
                <a:tc>
                  <a:txBody>
                    <a:bodyPr/>
                    <a:lstStyle/>
                    <a:p>
                      <a:r>
                        <a:rPr lang="en-US" dirty="0" smtClean="0"/>
                        <a:t>Multisensory stimulation </a:t>
                      </a:r>
                      <a:endParaRPr lang="en-US" dirty="0"/>
                    </a:p>
                  </a:txBody>
                  <a:tcPr/>
                </a:tc>
              </a:tr>
              <a:tr h="370840">
                <a:tc>
                  <a:txBody>
                    <a:bodyPr/>
                    <a:lstStyle/>
                    <a:p>
                      <a:r>
                        <a:rPr lang="en-US" dirty="0" smtClean="0"/>
                        <a:t>Single- path progression </a:t>
                      </a:r>
                      <a:endParaRPr lang="en-US" dirty="0"/>
                    </a:p>
                  </a:txBody>
                  <a:tcPr/>
                </a:tc>
                <a:tc>
                  <a:txBody>
                    <a:bodyPr/>
                    <a:lstStyle/>
                    <a:p>
                      <a:r>
                        <a:rPr lang="en-US" dirty="0" smtClean="0"/>
                        <a:t>Multipath progression </a:t>
                      </a:r>
                      <a:endParaRPr lang="en-US" dirty="0"/>
                    </a:p>
                  </a:txBody>
                  <a:tcPr/>
                </a:tc>
              </a:tr>
              <a:tr h="370840">
                <a:tc>
                  <a:txBody>
                    <a:bodyPr/>
                    <a:lstStyle/>
                    <a:p>
                      <a:r>
                        <a:rPr lang="en-US" dirty="0" smtClean="0"/>
                        <a:t>Single media</a:t>
                      </a:r>
                      <a:endParaRPr lang="en-US" dirty="0"/>
                    </a:p>
                  </a:txBody>
                  <a:tcPr/>
                </a:tc>
                <a:tc>
                  <a:txBody>
                    <a:bodyPr/>
                    <a:lstStyle/>
                    <a:p>
                      <a:r>
                        <a:rPr lang="en-US" dirty="0" smtClean="0"/>
                        <a:t>Multimedia</a:t>
                      </a:r>
                      <a:endParaRPr lang="en-US" dirty="0"/>
                    </a:p>
                  </a:txBody>
                  <a:tcPr/>
                </a:tc>
              </a:tr>
              <a:tr h="370840">
                <a:tc>
                  <a:txBody>
                    <a:bodyPr/>
                    <a:lstStyle/>
                    <a:p>
                      <a:r>
                        <a:rPr lang="en-US" dirty="0" smtClean="0"/>
                        <a:t>Isolated work </a:t>
                      </a:r>
                      <a:endParaRPr lang="en-US" dirty="0"/>
                    </a:p>
                  </a:txBody>
                  <a:tcPr/>
                </a:tc>
                <a:tc>
                  <a:txBody>
                    <a:bodyPr/>
                    <a:lstStyle/>
                    <a:p>
                      <a:r>
                        <a:rPr lang="en-US" dirty="0" smtClean="0"/>
                        <a:t>Collaborative work </a:t>
                      </a:r>
                      <a:endParaRPr lang="en-US" dirty="0"/>
                    </a:p>
                  </a:txBody>
                  <a:tcPr/>
                </a:tc>
              </a:tr>
              <a:tr h="370840">
                <a:tc>
                  <a:txBody>
                    <a:bodyPr/>
                    <a:lstStyle/>
                    <a:p>
                      <a:r>
                        <a:rPr lang="en-US" dirty="0" smtClean="0"/>
                        <a:t>Information delivery </a:t>
                      </a:r>
                      <a:endParaRPr lang="en-US" dirty="0"/>
                    </a:p>
                  </a:txBody>
                  <a:tcPr/>
                </a:tc>
                <a:tc>
                  <a:txBody>
                    <a:bodyPr/>
                    <a:lstStyle/>
                    <a:p>
                      <a:r>
                        <a:rPr lang="en-US" dirty="0" smtClean="0"/>
                        <a:t>Information exchange </a:t>
                      </a:r>
                      <a:endParaRPr lang="en-US" dirty="0"/>
                    </a:p>
                  </a:txBody>
                  <a:tcPr/>
                </a:tc>
              </a:tr>
              <a:tr h="370840">
                <a:tc>
                  <a:txBody>
                    <a:bodyPr/>
                    <a:lstStyle/>
                    <a:p>
                      <a:r>
                        <a:rPr lang="en-US" dirty="0" smtClean="0"/>
                        <a:t>Passive learning </a:t>
                      </a:r>
                      <a:endParaRPr lang="en-US" dirty="0"/>
                    </a:p>
                  </a:txBody>
                  <a:tcPr/>
                </a:tc>
                <a:tc>
                  <a:txBody>
                    <a:bodyPr/>
                    <a:lstStyle/>
                    <a:p>
                      <a:r>
                        <a:rPr lang="en-US" dirty="0" smtClean="0"/>
                        <a:t>Active/ exploratory/ inquiry- based learning </a:t>
                      </a:r>
                      <a:endParaRPr lang="en-US" dirty="0"/>
                    </a:p>
                  </a:txBody>
                  <a:tcPr/>
                </a:tc>
              </a:tr>
              <a:tr h="370840">
                <a:tc>
                  <a:txBody>
                    <a:bodyPr/>
                    <a:lstStyle/>
                    <a:p>
                      <a:r>
                        <a:rPr lang="en-US" dirty="0" smtClean="0"/>
                        <a:t>Factual, knowledge- based learning </a:t>
                      </a:r>
                      <a:endParaRPr lang="en-US" dirty="0"/>
                    </a:p>
                  </a:txBody>
                  <a:tcPr/>
                </a:tc>
                <a:tc>
                  <a:txBody>
                    <a:bodyPr/>
                    <a:lstStyle/>
                    <a:p>
                      <a:r>
                        <a:rPr lang="en-US" dirty="0" smtClean="0"/>
                        <a:t>Critical thinking and informed decision making </a:t>
                      </a:r>
                      <a:endParaRPr lang="en-US" dirty="0"/>
                    </a:p>
                  </a:txBody>
                  <a:tcPr/>
                </a:tc>
              </a:tr>
              <a:tr h="370840">
                <a:tc>
                  <a:txBody>
                    <a:bodyPr/>
                    <a:lstStyle/>
                    <a:p>
                      <a:r>
                        <a:rPr lang="en-US" dirty="0" smtClean="0"/>
                        <a:t>Reactive response </a:t>
                      </a:r>
                      <a:endParaRPr lang="en-US" dirty="0"/>
                    </a:p>
                  </a:txBody>
                  <a:tcPr/>
                </a:tc>
                <a:tc>
                  <a:txBody>
                    <a:bodyPr/>
                    <a:lstStyle/>
                    <a:p>
                      <a:r>
                        <a:rPr lang="en-US" dirty="0" smtClean="0"/>
                        <a:t>Proactive/ planned action </a:t>
                      </a:r>
                      <a:endParaRPr lang="en-US" dirty="0"/>
                    </a:p>
                  </a:txBody>
                  <a:tcPr/>
                </a:tc>
              </a:tr>
              <a:tr h="370840">
                <a:tc>
                  <a:txBody>
                    <a:bodyPr/>
                    <a:lstStyle/>
                    <a:p>
                      <a:r>
                        <a:rPr lang="en-US" dirty="0" smtClean="0"/>
                        <a:t>Isolated, artificial context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Authentic, real- world context</a:t>
                      </a:r>
                    </a:p>
                    <a:p>
                      <a:endParaRPr lang="en-US" dirty="0"/>
                    </a:p>
                  </a:txBody>
                  <a:tcPr/>
                </a:tc>
              </a:tr>
            </a:tbl>
          </a:graphicData>
        </a:graphic>
      </p:graphicFrame>
      <p:sp>
        <p:nvSpPr>
          <p:cNvPr id="6148"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6149" name="Slide Number Placeholder 4"/>
          <p:cNvSpPr>
            <a:spLocks noGrp="1"/>
          </p:cNvSpPr>
          <p:nvPr>
            <p:ph type="sldNum" sz="quarter" idx="12"/>
          </p:nvPr>
        </p:nvSpPr>
        <p:spPr>
          <a:xfrm>
            <a:off x="8509000" y="6324600"/>
            <a:ext cx="635000" cy="533400"/>
          </a:xfrm>
          <a:noFill/>
        </p:spPr>
        <p:txBody>
          <a:bodyPr/>
          <a:lstStyle/>
          <a:p>
            <a:fld id="{6E67CCD3-4964-4D47-BE59-62C014372C31}" type="slidenum">
              <a:rPr lang="en-US"/>
              <a:pPr/>
              <a:t>5</a:t>
            </a:fld>
            <a:endParaRPr lang="en-US"/>
          </a:p>
        </p:txBody>
      </p:sp>
    </p:spTree>
    <p:extLst>
      <p:ext uri="{BB962C8B-B14F-4D97-AF65-F5344CB8AC3E}">
        <p14:creationId xmlns:p14="http://schemas.microsoft.com/office/powerpoint/2010/main" val="18123678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Smartphones, Tablet Computers, and Apps on Education</a:t>
            </a:r>
            <a:endParaRPr lang="en-US" dirty="0"/>
          </a:p>
        </p:txBody>
      </p:sp>
      <p:sp>
        <p:nvSpPr>
          <p:cNvPr id="3" name="Content Placeholder 2"/>
          <p:cNvSpPr>
            <a:spLocks noGrp="1"/>
          </p:cNvSpPr>
          <p:nvPr>
            <p:ph idx="1"/>
          </p:nvPr>
        </p:nvSpPr>
        <p:spPr/>
        <p:txBody>
          <a:bodyPr/>
          <a:lstStyle/>
          <a:p>
            <a:r>
              <a:rPr lang="en-US" sz="2400" dirty="0"/>
              <a:t>Many experts are predicting that in </a:t>
            </a:r>
            <a:r>
              <a:rPr lang="en-US" sz="2400" dirty="0" smtClean="0"/>
              <a:t>the near </a:t>
            </a:r>
            <a:r>
              <a:rPr lang="en-US" sz="2400" dirty="0"/>
              <a:t>future every student in the </a:t>
            </a:r>
            <a:r>
              <a:rPr lang="en-US" sz="2400" dirty="0" smtClean="0"/>
              <a:t>United States </a:t>
            </a:r>
            <a:r>
              <a:rPr lang="en-US" sz="2400" dirty="0"/>
              <a:t>and the majority of students </a:t>
            </a:r>
            <a:r>
              <a:rPr lang="en-US" sz="2400" dirty="0" smtClean="0"/>
              <a:t>in many </a:t>
            </a:r>
            <a:r>
              <a:rPr lang="en-US" sz="2400" dirty="0"/>
              <a:t>other countries will be using </a:t>
            </a:r>
            <a:r>
              <a:rPr lang="en-US" sz="2400" dirty="0" smtClean="0"/>
              <a:t>an array </a:t>
            </a:r>
            <a:r>
              <a:rPr lang="en-US" sz="2400" dirty="0"/>
              <a:t>of mobile </a:t>
            </a:r>
            <a:r>
              <a:rPr lang="en-US" sz="2400" dirty="0" smtClean="0"/>
              <a:t>devices</a:t>
            </a:r>
          </a:p>
          <a:p>
            <a:r>
              <a:rPr lang="en-US" sz="2400" dirty="0" smtClean="0"/>
              <a:t>Your students</a:t>
            </a:r>
            <a:r>
              <a:rPr lang="en-US" sz="2400" dirty="0"/>
              <a:t>’ tablet computers will be </a:t>
            </a:r>
            <a:r>
              <a:rPr lang="en-US" sz="2400" dirty="0" smtClean="0"/>
              <a:t>loaded with </a:t>
            </a:r>
            <a:r>
              <a:rPr lang="en-US" sz="2400" dirty="0"/>
              <a:t>digital textbooks, interactive </a:t>
            </a:r>
            <a:r>
              <a:rPr lang="en-US" sz="2400" dirty="0" smtClean="0"/>
              <a:t>textbook apps</a:t>
            </a:r>
            <a:r>
              <a:rPr lang="en-US" sz="2400" dirty="0"/>
              <a:t>, social media apps, and an array </a:t>
            </a:r>
            <a:r>
              <a:rPr lang="en-US" sz="2400" dirty="0" smtClean="0"/>
              <a:t>of inexpensive </a:t>
            </a:r>
            <a:r>
              <a:rPr lang="en-US" sz="2400" dirty="0"/>
              <a:t>curriculum- and </a:t>
            </a:r>
            <a:r>
              <a:rPr lang="en-US" sz="2400" dirty="0" smtClean="0"/>
              <a:t>grade-specific education </a:t>
            </a:r>
            <a:r>
              <a:rPr lang="en-US" sz="2400" dirty="0"/>
              <a:t>apps and </a:t>
            </a:r>
            <a:r>
              <a:rPr lang="en-US" sz="2400" dirty="0" smtClean="0"/>
              <a:t>games</a:t>
            </a:r>
          </a:p>
          <a:p>
            <a:r>
              <a:rPr lang="en-US" sz="2400" dirty="0"/>
              <a:t>To be competitive in our changing </a:t>
            </a:r>
            <a:r>
              <a:rPr lang="en-US" sz="2400" dirty="0" smtClean="0"/>
              <a:t>flattening world</a:t>
            </a:r>
            <a:r>
              <a:rPr lang="en-US" sz="2400" dirty="0"/>
              <a:t>, our future leaders and </a:t>
            </a:r>
            <a:r>
              <a:rPr lang="en-US" sz="2400" dirty="0" smtClean="0"/>
              <a:t>workers must </a:t>
            </a:r>
            <a:r>
              <a:rPr lang="en-US" sz="2400" dirty="0"/>
              <a:t>be prepared to utilize current </a:t>
            </a:r>
            <a:r>
              <a:rPr lang="en-US" sz="2400" dirty="0" smtClean="0"/>
              <a:t>and emerging </a:t>
            </a:r>
            <a:r>
              <a:rPr lang="en-US" sz="2400" dirty="0"/>
              <a:t>technologies</a:t>
            </a:r>
          </a:p>
        </p:txBody>
      </p:sp>
      <p:sp>
        <p:nvSpPr>
          <p:cNvPr id="4" name="Footer Placeholder 3"/>
          <p:cNvSpPr>
            <a:spLocks noGrp="1"/>
          </p:cNvSpPr>
          <p:nvPr>
            <p:ph type="ftr" sz="quarter" idx="11"/>
          </p:nvPr>
        </p:nvSpPr>
        <p:spPr>
          <a:xfrm>
            <a:off x="638175" y="6381750"/>
            <a:ext cx="8505825" cy="476250"/>
          </a:xfrm>
        </p:spPr>
        <p:txBody>
          <a:bodyPr/>
          <a:lstStyle/>
          <a:p>
            <a:pPr>
              <a:defRPr/>
            </a:pPr>
            <a:r>
              <a:rPr lang="en-US" smtClean="0"/>
              <a:t>Chapter 1: Integrating Educational Technology into the Curriculum</a:t>
            </a:r>
            <a:endParaRPr lang="en-US"/>
          </a:p>
        </p:txBody>
      </p:sp>
      <p:sp>
        <p:nvSpPr>
          <p:cNvPr id="5" name="Slide Number Placeholder 4"/>
          <p:cNvSpPr>
            <a:spLocks noGrp="1"/>
          </p:cNvSpPr>
          <p:nvPr>
            <p:ph type="sldNum" sz="quarter" idx="12"/>
          </p:nvPr>
        </p:nvSpPr>
        <p:spPr>
          <a:xfrm>
            <a:off x="8509000" y="6324600"/>
            <a:ext cx="635000" cy="533400"/>
          </a:xfrm>
        </p:spPr>
        <p:txBody>
          <a:bodyPr/>
          <a:lstStyle/>
          <a:p>
            <a:pPr>
              <a:defRPr/>
            </a:pPr>
            <a:fld id="{46717246-F5F4-4D6A-A466-58BEFEEB8644}" type="slidenum">
              <a:rPr lang="en-US" smtClean="0"/>
              <a:pPr>
                <a:defRPr/>
              </a:pPr>
              <a:t>50</a:t>
            </a:fld>
            <a:endParaRPr lang="en-US"/>
          </a:p>
        </p:txBody>
      </p:sp>
    </p:spTree>
    <p:extLst>
      <p:ext uri="{BB962C8B-B14F-4D97-AF65-F5344CB8AC3E}">
        <p14:creationId xmlns:p14="http://schemas.microsoft.com/office/powerpoint/2010/main" val="259966324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Digital Divide</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a:t>The Digital Divide, or the digital split, is a social issue referring to the differing amount of information between those who have access to the Internet (specially broadband access) and those who do not have </a:t>
            </a:r>
            <a:r>
              <a:rPr lang="en-US" dirty="0" smtClean="0"/>
              <a:t>access.</a:t>
            </a:r>
          </a:p>
          <a:p>
            <a:r>
              <a:rPr lang="en-US" dirty="0" smtClean="0"/>
              <a:t>Broadly speaking, the difference is not necessarily determined by the access to the Internet, but by access to ICT (Information and Communications </a:t>
            </a:r>
            <a:r>
              <a:rPr lang="en-US" dirty="0"/>
              <a:t>Technologies) and to Media that the different segments of society can use. </a:t>
            </a:r>
            <a:endParaRPr lang="en-US" dirty="0" smtClean="0"/>
          </a:p>
          <a:p>
            <a:r>
              <a:rPr lang="en-US" dirty="0" smtClean="0"/>
              <a:t>With </a:t>
            </a:r>
            <a:r>
              <a:rPr lang="en-US" dirty="0"/>
              <a:t>regards to the Internet, the access is only one aspect, other factors such as the quality of connection and related services should be considered. </a:t>
            </a:r>
            <a:endParaRPr lang="en-US" dirty="0" smtClean="0"/>
          </a:p>
          <a:p>
            <a:r>
              <a:rPr lang="en-US" dirty="0" smtClean="0"/>
              <a:t>Today </a:t>
            </a:r>
            <a:r>
              <a:rPr lang="en-US" dirty="0"/>
              <a:t>the most discussed issue is the availability of the access at an affordable cost.</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51</a:t>
            </a:fld>
            <a:endParaRPr lang="en-US"/>
          </a:p>
        </p:txBody>
      </p:sp>
    </p:spTree>
    <p:extLst>
      <p:ext uri="{BB962C8B-B14F-4D97-AF65-F5344CB8AC3E}">
        <p14:creationId xmlns:p14="http://schemas.microsoft.com/office/powerpoint/2010/main" val="180906464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Digital Divide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The disadvantage </a:t>
            </a:r>
            <a:r>
              <a:rPr lang="en-US" dirty="0"/>
              <a:t>can take such forms as </a:t>
            </a:r>
            <a:endParaRPr lang="en-US" dirty="0" smtClean="0"/>
          </a:p>
          <a:p>
            <a:pPr lvl="1"/>
            <a:r>
              <a:rPr lang="en-US" dirty="0" smtClean="0"/>
              <a:t>lower-performance computers</a:t>
            </a:r>
          </a:p>
          <a:p>
            <a:pPr lvl="1"/>
            <a:r>
              <a:rPr lang="en-US" dirty="0" smtClean="0"/>
              <a:t>lower-quality </a:t>
            </a:r>
            <a:r>
              <a:rPr lang="en-US" dirty="0"/>
              <a:t>or high price connections (i.e. narrowband or dialup connection</a:t>
            </a:r>
            <a:r>
              <a:rPr lang="en-US" dirty="0" smtClean="0"/>
              <a:t>)</a:t>
            </a:r>
          </a:p>
          <a:p>
            <a:pPr lvl="1"/>
            <a:r>
              <a:rPr lang="en-US" dirty="0" smtClean="0"/>
              <a:t>difficulty </a:t>
            </a:r>
            <a:r>
              <a:rPr lang="en-US" dirty="0"/>
              <a:t>of obtaining technical </a:t>
            </a:r>
            <a:r>
              <a:rPr lang="en-US" dirty="0" smtClean="0"/>
              <a:t>assistance</a:t>
            </a:r>
          </a:p>
          <a:p>
            <a:pPr lvl="1"/>
            <a:r>
              <a:rPr lang="en-US" dirty="0" smtClean="0"/>
              <a:t>lower </a:t>
            </a:r>
            <a:r>
              <a:rPr lang="en-US" dirty="0"/>
              <a:t>access to subscription-based contents.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52</a:t>
            </a:fld>
            <a:endParaRPr lang="en-US"/>
          </a:p>
        </p:txBody>
      </p:sp>
    </p:spTree>
    <p:extLst>
      <p:ext uri="{BB962C8B-B14F-4D97-AF65-F5344CB8AC3E}">
        <p14:creationId xmlns:p14="http://schemas.microsoft.com/office/powerpoint/2010/main" val="506309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r>
              <a:rPr lang="en-US" dirty="0" smtClean="0"/>
              <a:t>Chapter Summary</a:t>
            </a:r>
          </a:p>
        </p:txBody>
      </p:sp>
      <p:sp>
        <p:nvSpPr>
          <p:cNvPr id="4099" name="Rectangle 6"/>
          <p:cNvSpPr>
            <a:spLocks noGrp="1" noChangeArrowheads="1"/>
          </p:cNvSpPr>
          <p:nvPr>
            <p:ph idx="1"/>
          </p:nvPr>
        </p:nvSpPr>
        <p:spPr/>
        <p:txBody>
          <a:bodyPr/>
          <a:lstStyle/>
          <a:p>
            <a:r>
              <a:rPr lang="en-US" sz="2400" dirty="0" smtClean="0"/>
              <a:t>Define curriculum-specific learning</a:t>
            </a:r>
          </a:p>
          <a:p>
            <a:r>
              <a:rPr lang="en-US" sz="2400" dirty="0" smtClean="0"/>
              <a:t>Explain the difference between computer, information, and integration literacy</a:t>
            </a:r>
          </a:p>
          <a:p>
            <a:r>
              <a:rPr lang="en-US" sz="2400" dirty="0" smtClean="0"/>
              <a:t>Explain why it is necessary to change instructional strategies from traditional to new learning environments</a:t>
            </a:r>
          </a:p>
          <a:p>
            <a:r>
              <a:rPr lang="en-US" sz="2400" dirty="0" smtClean="0"/>
              <a:t>Describe the evolution of computers and digital media</a:t>
            </a:r>
          </a:p>
          <a:p>
            <a:r>
              <a:rPr lang="en-US" sz="2400" dirty="0" smtClean="0"/>
              <a:t>Differentiate among the various categories of computers</a:t>
            </a:r>
          </a:p>
          <a:p>
            <a:r>
              <a:rPr lang="en-US" sz="2400" dirty="0"/>
              <a:t>Explain why computer technology and digital media are important for </a:t>
            </a:r>
            <a:r>
              <a:rPr lang="en-US" sz="2400" dirty="0" smtClean="0"/>
              <a:t>education</a:t>
            </a:r>
            <a:endParaRPr lang="en-US" sz="2400" dirty="0"/>
          </a:p>
        </p:txBody>
      </p:sp>
      <p:sp>
        <p:nvSpPr>
          <p:cNvPr id="4100"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4101" name="Slide Number Placeholder 4"/>
          <p:cNvSpPr>
            <a:spLocks noGrp="1"/>
          </p:cNvSpPr>
          <p:nvPr>
            <p:ph type="sldNum" sz="quarter" idx="12"/>
          </p:nvPr>
        </p:nvSpPr>
        <p:spPr>
          <a:xfrm>
            <a:off x="8509000" y="6324600"/>
            <a:ext cx="635000" cy="533400"/>
          </a:xfrm>
          <a:noFill/>
        </p:spPr>
        <p:txBody>
          <a:bodyPr/>
          <a:lstStyle/>
          <a:p>
            <a:fld id="{025B67AF-F766-436F-B203-EE675350AA38}" type="slidenum">
              <a:rPr lang="en-US"/>
              <a:pPr/>
              <a:t>53</a:t>
            </a:fld>
            <a:endParaRPr lang="en-US"/>
          </a:p>
        </p:txBody>
      </p:sp>
    </p:spTree>
    <p:extLst>
      <p:ext uri="{BB962C8B-B14F-4D97-AF65-F5344CB8AC3E}">
        <p14:creationId xmlns:p14="http://schemas.microsoft.com/office/powerpoint/2010/main" val="321881791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dirty="0" smtClean="0"/>
              <a:t>Chapter Summary</a:t>
            </a:r>
          </a:p>
        </p:txBody>
      </p:sp>
      <p:sp>
        <p:nvSpPr>
          <p:cNvPr id="5123" name="Rectangle 5"/>
          <p:cNvSpPr>
            <a:spLocks noGrp="1" noChangeArrowheads="1"/>
          </p:cNvSpPr>
          <p:nvPr>
            <p:ph idx="1"/>
          </p:nvPr>
        </p:nvSpPr>
        <p:spPr/>
        <p:txBody>
          <a:bodyPr/>
          <a:lstStyle/>
          <a:p>
            <a:r>
              <a:rPr lang="en-US" sz="2400" dirty="0" smtClean="0"/>
              <a:t>Describe the National Educational Technology Standards for Teachers (NETS-T) and Students (NETS-S)</a:t>
            </a:r>
          </a:p>
          <a:p>
            <a:r>
              <a:rPr lang="en-US" sz="2400" dirty="0" smtClean="0"/>
              <a:t>Explain why 21</a:t>
            </a:r>
            <a:r>
              <a:rPr lang="en-US" sz="2400" baseline="30000" dirty="0" smtClean="0"/>
              <a:t>st</a:t>
            </a:r>
            <a:r>
              <a:rPr lang="en-US" sz="2400" dirty="0" smtClean="0"/>
              <a:t> century skills need to be incorporated in K-12 curriculum</a:t>
            </a:r>
          </a:p>
          <a:p>
            <a:r>
              <a:rPr lang="en-US" sz="2400" dirty="0" smtClean="0"/>
              <a:t>Describe the characteristics of today’s digital students</a:t>
            </a:r>
          </a:p>
          <a:p>
            <a:r>
              <a:rPr lang="en-US" sz="2400" dirty="0" smtClean="0"/>
              <a:t>Describe six categories of what today’s students need to know</a:t>
            </a:r>
          </a:p>
          <a:p>
            <a:r>
              <a:rPr lang="en-US" sz="2400" dirty="0" smtClean="0"/>
              <a:t>Provide examples of how computers are changing the way people teach and learn</a:t>
            </a:r>
          </a:p>
          <a:p>
            <a:r>
              <a:rPr lang="en-US" sz="2400" dirty="0" smtClean="0"/>
              <a:t>Describe why it is so important for every teacher to have a current </a:t>
            </a:r>
            <a:r>
              <a:rPr lang="en-US" sz="2400" dirty="0" err="1" smtClean="0"/>
              <a:t>ePortfolio</a:t>
            </a:r>
            <a:endParaRPr lang="en-US" sz="2400" dirty="0" smtClean="0"/>
          </a:p>
        </p:txBody>
      </p:sp>
      <p:sp>
        <p:nvSpPr>
          <p:cNvPr id="5124"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5125" name="Slide Number Placeholder 4"/>
          <p:cNvSpPr>
            <a:spLocks noGrp="1"/>
          </p:cNvSpPr>
          <p:nvPr>
            <p:ph type="sldNum" sz="quarter" idx="12"/>
          </p:nvPr>
        </p:nvSpPr>
        <p:spPr>
          <a:xfrm>
            <a:off x="8509000" y="6324600"/>
            <a:ext cx="635000" cy="533400"/>
          </a:xfrm>
          <a:noFill/>
        </p:spPr>
        <p:txBody>
          <a:bodyPr/>
          <a:lstStyle/>
          <a:p>
            <a:fld id="{24ECFA0F-11D9-4B7B-8D37-DCB2E7997F1A}" type="slidenum">
              <a:rPr lang="en-US"/>
              <a:pPr/>
              <a:t>54</a:t>
            </a:fld>
            <a:endParaRPr lang="en-US"/>
          </a:p>
        </p:txBody>
      </p:sp>
    </p:spTree>
    <p:extLst>
      <p:ext uri="{BB962C8B-B14F-4D97-AF65-F5344CB8AC3E}">
        <p14:creationId xmlns:p14="http://schemas.microsoft.com/office/powerpoint/2010/main" val="1084168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p:txBody>
          <a:bodyPr/>
          <a:lstStyle/>
          <a:p>
            <a:r>
              <a:rPr lang="en-US" sz="3200" smtClean="0"/>
              <a:t>Computer, Information, and Integration Literacy</a:t>
            </a:r>
          </a:p>
        </p:txBody>
      </p:sp>
      <p:sp>
        <p:nvSpPr>
          <p:cNvPr id="7171" name="Rectangle 1029"/>
          <p:cNvSpPr>
            <a:spLocks noGrp="1" noChangeArrowheads="1"/>
          </p:cNvSpPr>
          <p:nvPr>
            <p:ph idx="1"/>
          </p:nvPr>
        </p:nvSpPr>
        <p:spPr/>
        <p:txBody>
          <a:bodyPr/>
          <a:lstStyle/>
          <a:p>
            <a:r>
              <a:rPr lang="en-US" sz="2600" dirty="0" smtClean="0"/>
              <a:t>Computer literacy</a:t>
            </a:r>
          </a:p>
          <a:p>
            <a:pPr lvl="1"/>
            <a:r>
              <a:rPr lang="en-US" dirty="0" smtClean="0"/>
              <a:t>Knowledge and understanding of computers and their uses</a:t>
            </a:r>
          </a:p>
          <a:p>
            <a:r>
              <a:rPr lang="en-US" sz="2600" dirty="0" smtClean="0"/>
              <a:t>Information literacy</a:t>
            </a:r>
          </a:p>
          <a:p>
            <a:pPr lvl="1"/>
            <a:r>
              <a:rPr lang="en-US" dirty="0" smtClean="0"/>
              <a:t>Knowing how to find, analyze, and communicate information</a:t>
            </a:r>
          </a:p>
          <a:p>
            <a:r>
              <a:rPr lang="en-US" sz="2600" dirty="0" smtClean="0"/>
              <a:t>Integration literacy</a:t>
            </a:r>
          </a:p>
          <a:p>
            <a:pPr lvl="1"/>
            <a:r>
              <a:rPr lang="en-US" dirty="0" smtClean="0"/>
              <a:t>The </a:t>
            </a:r>
            <a:r>
              <a:rPr lang="en-US" dirty="0"/>
              <a:t>ability </a:t>
            </a:r>
            <a:r>
              <a:rPr lang="en-US" dirty="0" smtClean="0"/>
              <a:t>to use </a:t>
            </a:r>
            <a:r>
              <a:rPr lang="en-US" dirty="0"/>
              <a:t>computers, mobile devices, </a:t>
            </a:r>
            <a:r>
              <a:rPr lang="en-US" dirty="0" smtClean="0"/>
              <a:t>digital media</a:t>
            </a:r>
            <a:r>
              <a:rPr lang="en-US" dirty="0"/>
              <a:t>, and other technologies </a:t>
            </a:r>
            <a:r>
              <a:rPr lang="en-US" dirty="0" smtClean="0"/>
              <a:t>combined with </a:t>
            </a:r>
            <a:r>
              <a:rPr lang="en-US" dirty="0"/>
              <a:t>a variety of teaching and </a:t>
            </a:r>
            <a:r>
              <a:rPr lang="en-US" dirty="0" smtClean="0"/>
              <a:t>learning strategies </a:t>
            </a:r>
            <a:r>
              <a:rPr lang="en-US" dirty="0"/>
              <a:t>to enhance students’ </a:t>
            </a:r>
            <a:r>
              <a:rPr lang="en-US" dirty="0" smtClean="0"/>
              <a:t>learning</a:t>
            </a:r>
          </a:p>
        </p:txBody>
      </p:sp>
      <p:sp>
        <p:nvSpPr>
          <p:cNvPr id="7172"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7173" name="Slide Number Placeholder 4"/>
          <p:cNvSpPr>
            <a:spLocks noGrp="1"/>
          </p:cNvSpPr>
          <p:nvPr>
            <p:ph type="sldNum" sz="quarter" idx="12"/>
          </p:nvPr>
        </p:nvSpPr>
        <p:spPr>
          <a:xfrm>
            <a:off x="8509000" y="6324600"/>
            <a:ext cx="635000" cy="533400"/>
          </a:xfrm>
          <a:noFill/>
        </p:spPr>
        <p:txBody>
          <a:bodyPr/>
          <a:lstStyle/>
          <a:p>
            <a:fld id="{E5CCA5DA-0623-405C-9E77-799FD91BD688}" type="slidenum">
              <a:rPr lang="en-US"/>
              <a:pPr/>
              <a:t>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Computer, Information, and Integration Literacy</a:t>
            </a:r>
          </a:p>
        </p:txBody>
      </p:sp>
      <p:sp>
        <p:nvSpPr>
          <p:cNvPr id="3" name="Content Placeholder 2"/>
          <p:cNvSpPr>
            <a:spLocks noGrp="1"/>
          </p:cNvSpPr>
          <p:nvPr>
            <p:ph sz="half" idx="1"/>
          </p:nvPr>
        </p:nvSpPr>
        <p:spPr/>
        <p:txBody>
          <a:bodyPr/>
          <a:lstStyle/>
          <a:p>
            <a:r>
              <a:rPr lang="en-US" dirty="0"/>
              <a:t>Computer technology, digital media, and mobile devices are present in every aspect of daily living </a:t>
            </a:r>
            <a:endParaRPr lang="en-US" dirty="0" smtClean="0"/>
          </a:p>
          <a:p>
            <a:pPr lvl="1"/>
            <a:r>
              <a:rPr lang="en-US" dirty="0" smtClean="0"/>
              <a:t>in </a:t>
            </a:r>
            <a:r>
              <a:rPr lang="en-US" dirty="0"/>
              <a:t>the </a:t>
            </a:r>
            <a:r>
              <a:rPr lang="en-US" dirty="0" smtClean="0"/>
              <a:t>workplace</a:t>
            </a:r>
          </a:p>
          <a:p>
            <a:pPr lvl="1"/>
            <a:r>
              <a:rPr lang="en-US" dirty="0" smtClean="0"/>
              <a:t>at home</a:t>
            </a:r>
          </a:p>
          <a:p>
            <a:pPr lvl="1"/>
            <a:r>
              <a:rPr lang="en-US" dirty="0" smtClean="0"/>
              <a:t>in </a:t>
            </a:r>
            <a:r>
              <a:rPr lang="en-US" dirty="0"/>
              <a:t>the </a:t>
            </a:r>
            <a:r>
              <a:rPr lang="en-US" dirty="0" smtClean="0"/>
              <a:t>classroom</a:t>
            </a:r>
          </a:p>
          <a:p>
            <a:pPr lvl="1"/>
            <a:r>
              <a:rPr lang="en-US" dirty="0" err="1" smtClean="0"/>
              <a:t>ued</a:t>
            </a:r>
            <a:r>
              <a:rPr lang="en-US" dirty="0" smtClean="0"/>
              <a:t> </a:t>
            </a:r>
            <a:r>
              <a:rPr lang="en-US" dirty="0"/>
              <a:t>for entertainment</a:t>
            </a:r>
            <a:endParaRPr lang="en-US" dirty="0">
              <a:solidFill>
                <a:schemeClr val="bg2"/>
              </a:solidFill>
              <a:latin typeface="Times New Roman" pitchFamily="18" charset="0"/>
            </a:endParaRPr>
          </a:p>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400300"/>
            <a:ext cx="4064000" cy="270668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902" y="2400300"/>
            <a:ext cx="4032965" cy="27066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1902" y="2363788"/>
            <a:ext cx="4032965" cy="302472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1180" y="2226420"/>
            <a:ext cx="4503420" cy="3299460"/>
          </a:xfrm>
          <a:prstGeom prst="rect">
            <a:avLst/>
          </a:prstGeom>
        </p:spPr>
      </p:pic>
    </p:spTree>
    <p:extLst>
      <p:ext uri="{BB962C8B-B14F-4D97-AF65-F5344CB8AC3E}">
        <p14:creationId xmlns:p14="http://schemas.microsoft.com/office/powerpoint/2010/main" val="39672136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normAutofit/>
          </a:bodyPr>
          <a:lstStyle/>
          <a:p>
            <a:r>
              <a:rPr lang="en-US" sz="3200" dirty="0" smtClean="0"/>
              <a:t>What Is a Computer and What Does It Do?</a:t>
            </a:r>
          </a:p>
        </p:txBody>
      </p:sp>
      <p:sp>
        <p:nvSpPr>
          <p:cNvPr id="9219" name="Rectangle 11"/>
          <p:cNvSpPr>
            <a:spLocks noGrp="1" noChangeArrowheads="1"/>
          </p:cNvSpPr>
          <p:nvPr>
            <p:ph idx="1"/>
          </p:nvPr>
        </p:nvSpPr>
        <p:spPr/>
        <p:txBody>
          <a:bodyPr/>
          <a:lstStyle/>
          <a:p>
            <a:r>
              <a:rPr lang="en-US" dirty="0" smtClean="0"/>
              <a:t>An electronic device, operating under the control of instructions stored in its memory, that can accept data, process the data according to specified rules, produce results, and store the results for future use</a:t>
            </a:r>
          </a:p>
          <a:p>
            <a:r>
              <a:rPr lang="en-US" dirty="0" smtClean="0"/>
              <a:t>A computer is a computational device</a:t>
            </a:r>
          </a:p>
        </p:txBody>
      </p:sp>
      <p:sp>
        <p:nvSpPr>
          <p:cNvPr id="9220"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9221" name="Slide Number Placeholder 4"/>
          <p:cNvSpPr>
            <a:spLocks noGrp="1"/>
          </p:cNvSpPr>
          <p:nvPr>
            <p:ph type="sldNum" sz="quarter" idx="12"/>
          </p:nvPr>
        </p:nvSpPr>
        <p:spPr>
          <a:xfrm>
            <a:off x="8509000" y="6324600"/>
            <a:ext cx="635000" cy="533400"/>
          </a:xfrm>
          <a:noFill/>
        </p:spPr>
        <p:txBody>
          <a:bodyPr/>
          <a:lstStyle/>
          <a:p>
            <a:fld id="{CDBDB2E5-6A85-454B-B432-99A3B00168E6}" type="slidenum">
              <a:rPr lang="en-US"/>
              <a:pPr/>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0"/>
          <p:cNvSpPr>
            <a:spLocks noGrp="1" noChangeArrowheads="1"/>
          </p:cNvSpPr>
          <p:nvPr>
            <p:ph type="title"/>
          </p:nvPr>
        </p:nvSpPr>
        <p:spPr/>
        <p:txBody>
          <a:bodyPr>
            <a:normAutofit/>
          </a:bodyPr>
          <a:lstStyle/>
          <a:p>
            <a:r>
              <a:rPr lang="en-US" sz="3200" dirty="0" smtClean="0"/>
              <a:t>What Is a Computer and What Does It Do?</a:t>
            </a:r>
          </a:p>
        </p:txBody>
      </p:sp>
      <p:sp>
        <p:nvSpPr>
          <p:cNvPr id="10243" name="Rectangle 1027"/>
          <p:cNvSpPr>
            <a:spLocks noGrp="1" noChangeArrowheads="1"/>
          </p:cNvSpPr>
          <p:nvPr>
            <p:ph idx="1"/>
          </p:nvPr>
        </p:nvSpPr>
        <p:spPr/>
        <p:txBody>
          <a:bodyPr lIns="90488" tIns="44450" rIns="90488" bIns="44450"/>
          <a:lstStyle/>
          <a:p>
            <a:r>
              <a:rPr lang="en-US" sz="2400" dirty="0" smtClean="0"/>
              <a:t>Data - collection of unorganized facts</a:t>
            </a:r>
          </a:p>
          <a:p>
            <a:r>
              <a:rPr lang="en-US" sz="2400" dirty="0" smtClean="0"/>
              <a:t>Information - data that is organized, meaningful, and useful</a:t>
            </a:r>
          </a:p>
          <a:p>
            <a:r>
              <a:rPr lang="en-US" sz="2400" dirty="0" smtClean="0"/>
              <a:t>Input - data entered into a computer</a:t>
            </a:r>
          </a:p>
          <a:p>
            <a:r>
              <a:rPr lang="en-US" sz="2400" dirty="0" smtClean="0"/>
              <a:t>Output - processed results from a computer</a:t>
            </a:r>
          </a:p>
        </p:txBody>
      </p:sp>
      <p:sp>
        <p:nvSpPr>
          <p:cNvPr id="10244" name="Footer Placeholder 3"/>
          <p:cNvSpPr>
            <a:spLocks noGrp="1"/>
          </p:cNvSpPr>
          <p:nvPr>
            <p:ph type="ftr" sz="quarter" idx="11"/>
          </p:nvPr>
        </p:nvSpPr>
        <p:spPr>
          <a:xfrm>
            <a:off x="638175" y="6381750"/>
            <a:ext cx="8505825" cy="476250"/>
          </a:xfrm>
          <a:noFill/>
        </p:spPr>
        <p:txBody>
          <a:bodyPr/>
          <a:lstStyle/>
          <a:p>
            <a:r>
              <a:rPr lang="en-US"/>
              <a:t>Chapter 1: Integrating Educational Technology into the Curriculum</a:t>
            </a:r>
          </a:p>
        </p:txBody>
      </p:sp>
      <p:sp>
        <p:nvSpPr>
          <p:cNvPr id="10245" name="Slide Number Placeholder 4"/>
          <p:cNvSpPr>
            <a:spLocks noGrp="1"/>
          </p:cNvSpPr>
          <p:nvPr>
            <p:ph type="sldNum" sz="quarter" idx="12"/>
          </p:nvPr>
        </p:nvSpPr>
        <p:spPr>
          <a:xfrm>
            <a:off x="8509000" y="6324600"/>
            <a:ext cx="635000" cy="533400"/>
          </a:xfrm>
          <a:noFill/>
        </p:spPr>
        <p:txBody>
          <a:bodyPr/>
          <a:lstStyle/>
          <a:p>
            <a:fld id="{AAE4AC42-42DB-476A-A6AA-84A98FBD4230}" type="slidenum">
              <a:rPr lang="en-US"/>
              <a:pPr/>
              <a:t>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6693</TotalTime>
  <Pages>60</Pages>
  <Words>3297</Words>
  <Application>Microsoft Office PowerPoint</Application>
  <PresentationFormat>On-screen Show (4:3)</PresentationFormat>
  <Paragraphs>400</Paragraphs>
  <Slides>54</Slides>
  <Notes>34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Clarity</vt:lpstr>
      <vt:lpstr>Chapter 1</vt:lpstr>
      <vt:lpstr>Chapter Objectives</vt:lpstr>
      <vt:lpstr>Chapter Objectives</vt:lpstr>
      <vt:lpstr>Curriculum-Specific Learning</vt:lpstr>
      <vt:lpstr>Curriculum-Specific Learning (cont)</vt:lpstr>
      <vt:lpstr>Computer, Information, and Integration Literacy</vt:lpstr>
      <vt:lpstr>Computer, Information, and Integration Literacy</vt:lpstr>
      <vt:lpstr>What Is a Computer and What Does It Do?</vt:lpstr>
      <vt:lpstr>What Is a Computer and What Does It Do?</vt:lpstr>
      <vt:lpstr>What Is a Computer and What Does It Do?</vt:lpstr>
      <vt:lpstr>What Is a Computer and What Does It Do?</vt:lpstr>
      <vt:lpstr>What Is a Computer and What Does It Do?</vt:lpstr>
      <vt:lpstr>The Evolution of Computers and Digital Media</vt:lpstr>
      <vt:lpstr>The Evolution of Computers and Digital Media</vt:lpstr>
      <vt:lpstr>The Evolution of Computers and Digital Media</vt:lpstr>
      <vt:lpstr>The Evolution of Computers and Digital Media</vt:lpstr>
      <vt:lpstr>The Evolution of Computers and Digital Media</vt:lpstr>
      <vt:lpstr>The Evolution of Computers and Digital Media</vt:lpstr>
      <vt:lpstr>The Evolution of Computers and Digital Media</vt:lpstr>
      <vt:lpstr>Categories of Computers</vt:lpstr>
      <vt:lpstr>Personal Computers</vt:lpstr>
      <vt:lpstr>Mobile Computers and Mobile Devices</vt:lpstr>
      <vt:lpstr>Game Consoles</vt:lpstr>
      <vt:lpstr>Midrange Servers</vt:lpstr>
      <vt:lpstr>Mainframe Computers</vt:lpstr>
      <vt:lpstr>Supercomputers</vt:lpstr>
      <vt:lpstr>Embedded Computers</vt:lpstr>
      <vt:lpstr>Why Use Computer  Technology in Education?</vt:lpstr>
      <vt:lpstr>International Society for Technology in Education ( ISTE),</vt:lpstr>
      <vt:lpstr>International Society for Technology in Education ( ISTE),</vt:lpstr>
      <vt:lpstr>The World Is Flat</vt:lpstr>
      <vt:lpstr>21st Century Skills</vt:lpstr>
      <vt:lpstr>21st Century Skills</vt:lpstr>
      <vt:lpstr>Computing in the Digital Age</vt:lpstr>
      <vt:lpstr>Computing in the Digital Age</vt:lpstr>
      <vt:lpstr>Computing in the Digital Age</vt:lpstr>
      <vt:lpstr>Computing in the Digital Age</vt:lpstr>
      <vt:lpstr>Computing in the Digital Age</vt:lpstr>
      <vt:lpstr>Computing in the Digital Age</vt:lpstr>
      <vt:lpstr>Computing in the Digital Age</vt:lpstr>
      <vt:lpstr>Computing in the Digital Age</vt:lpstr>
      <vt:lpstr>Computing in the Digital Age</vt:lpstr>
      <vt:lpstr>Computing in the Digital Age</vt:lpstr>
      <vt:lpstr>Computing in the Digital Age</vt:lpstr>
      <vt:lpstr>Creating a Professional Teaching Portfolio</vt:lpstr>
      <vt:lpstr>What Is a Professional Teaching Portfolio?</vt:lpstr>
      <vt:lpstr>What Is a Professional Teaching Portfolio?</vt:lpstr>
      <vt:lpstr>What Should Be Included in Your ePortfolio?</vt:lpstr>
      <vt:lpstr>Where Should I Store My ePortfolio</vt:lpstr>
      <vt:lpstr>Impact of Smartphones, Tablet Computers, and Apps on Education</vt:lpstr>
      <vt:lpstr>The Digital Divide</vt:lpstr>
      <vt:lpstr>The Digital Divide</vt:lpstr>
      <vt:lpstr>Chapter Summary</vt:lpstr>
      <vt:lpstr>Chapter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Steven Freund</dc:creator>
  <cp:lastModifiedBy>John</cp:lastModifiedBy>
  <cp:revision>172</cp:revision>
  <cp:lastPrinted>1601-01-01T00:00:00Z</cp:lastPrinted>
  <dcterms:created xsi:type="dcterms:W3CDTF">1996-12-30T13:26:22Z</dcterms:created>
  <dcterms:modified xsi:type="dcterms:W3CDTF">2012-08-09T14:49:14Z</dcterms:modified>
</cp:coreProperties>
</file>